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 Id="rId5"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66" r:id="rId5"/>
    <p:sldId id="267" r:id="rId6"/>
  </p:sldIdLst>
  <p:sldSz cx="7200900" cy="10333038"/>
  <p:notesSz cx="6807200" cy="9939338"/>
  <p:defaultTextStyle>
    <a:defPPr>
      <a:defRPr lang="ja-JP"/>
    </a:defPPr>
    <a:lvl1pPr marL="0" algn="l" defTabSz="1001908" rtl="0" eaLnBrk="1" latinLnBrk="0" hangingPunct="1">
      <a:defRPr kumimoji="1" sz="2000" kern="1200">
        <a:solidFill>
          <a:schemeClr val="tx1"/>
        </a:solidFill>
        <a:latin typeface="+mn-lt"/>
        <a:ea typeface="+mn-ea"/>
        <a:cs typeface="+mn-cs"/>
      </a:defRPr>
    </a:lvl1pPr>
    <a:lvl2pPr marL="500954" algn="l" defTabSz="1001908" rtl="0" eaLnBrk="1" latinLnBrk="0" hangingPunct="1">
      <a:defRPr kumimoji="1" sz="2000" kern="1200">
        <a:solidFill>
          <a:schemeClr val="tx1"/>
        </a:solidFill>
        <a:latin typeface="+mn-lt"/>
        <a:ea typeface="+mn-ea"/>
        <a:cs typeface="+mn-cs"/>
      </a:defRPr>
    </a:lvl2pPr>
    <a:lvl3pPr marL="1001908" algn="l" defTabSz="1001908" rtl="0" eaLnBrk="1" latinLnBrk="0" hangingPunct="1">
      <a:defRPr kumimoji="1" sz="2000" kern="1200">
        <a:solidFill>
          <a:schemeClr val="tx1"/>
        </a:solidFill>
        <a:latin typeface="+mn-lt"/>
        <a:ea typeface="+mn-ea"/>
        <a:cs typeface="+mn-cs"/>
      </a:defRPr>
    </a:lvl3pPr>
    <a:lvl4pPr marL="1502862" algn="l" defTabSz="1001908" rtl="0" eaLnBrk="1" latinLnBrk="0" hangingPunct="1">
      <a:defRPr kumimoji="1" sz="2000" kern="1200">
        <a:solidFill>
          <a:schemeClr val="tx1"/>
        </a:solidFill>
        <a:latin typeface="+mn-lt"/>
        <a:ea typeface="+mn-ea"/>
        <a:cs typeface="+mn-cs"/>
      </a:defRPr>
    </a:lvl4pPr>
    <a:lvl5pPr marL="2003816" algn="l" defTabSz="1001908" rtl="0" eaLnBrk="1" latinLnBrk="0" hangingPunct="1">
      <a:defRPr kumimoji="1" sz="2000" kern="1200">
        <a:solidFill>
          <a:schemeClr val="tx1"/>
        </a:solidFill>
        <a:latin typeface="+mn-lt"/>
        <a:ea typeface="+mn-ea"/>
        <a:cs typeface="+mn-cs"/>
      </a:defRPr>
    </a:lvl5pPr>
    <a:lvl6pPr marL="2504770" algn="l" defTabSz="1001908" rtl="0" eaLnBrk="1" latinLnBrk="0" hangingPunct="1">
      <a:defRPr kumimoji="1" sz="2000" kern="1200">
        <a:solidFill>
          <a:schemeClr val="tx1"/>
        </a:solidFill>
        <a:latin typeface="+mn-lt"/>
        <a:ea typeface="+mn-ea"/>
        <a:cs typeface="+mn-cs"/>
      </a:defRPr>
    </a:lvl6pPr>
    <a:lvl7pPr marL="3005724" algn="l" defTabSz="1001908" rtl="0" eaLnBrk="1" latinLnBrk="0" hangingPunct="1">
      <a:defRPr kumimoji="1" sz="2000" kern="1200">
        <a:solidFill>
          <a:schemeClr val="tx1"/>
        </a:solidFill>
        <a:latin typeface="+mn-lt"/>
        <a:ea typeface="+mn-ea"/>
        <a:cs typeface="+mn-cs"/>
      </a:defRPr>
    </a:lvl7pPr>
    <a:lvl8pPr marL="3506678" algn="l" defTabSz="1001908" rtl="0" eaLnBrk="1" latinLnBrk="0" hangingPunct="1">
      <a:defRPr kumimoji="1" sz="2000" kern="1200">
        <a:solidFill>
          <a:schemeClr val="tx1"/>
        </a:solidFill>
        <a:latin typeface="+mn-lt"/>
        <a:ea typeface="+mn-ea"/>
        <a:cs typeface="+mn-cs"/>
      </a:defRPr>
    </a:lvl8pPr>
    <a:lvl9pPr marL="4007632" algn="l" defTabSz="1001908"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55">
          <p15:clr>
            <a:srgbClr val="A4A3A4"/>
          </p15:clr>
        </p15:guide>
        <p15:guide id="2" pos="44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FF66FF"/>
    <a:srgbClr val="FFA9FF"/>
    <a:srgbClr val="FF00FF"/>
    <a:srgbClr val="FFCCFF"/>
    <a:srgbClr val="0070C0"/>
    <a:srgbClr val="FFDCFF"/>
    <a:srgbClr val="D2FFD2"/>
    <a:srgbClr val="D2DCE6"/>
    <a:srgbClr val="C8E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344" autoAdjust="0"/>
    <p:restoredTop sz="96067" autoAdjust="0"/>
  </p:normalViewPr>
  <p:slideViewPr>
    <p:cSldViewPr>
      <p:cViewPr varScale="1">
        <p:scale>
          <a:sx n="77" d="100"/>
          <a:sy n="77" d="100"/>
        </p:scale>
        <p:origin x="3774" y="102"/>
      </p:cViewPr>
      <p:guideLst>
        <p:guide orient="horz" pos="3255"/>
        <p:guide pos="440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presProps" Target="presProps.xml" />
  <Relationship Id="rId3" Type="http://schemas.openxmlformats.org/officeDocument/2006/relationships/customXml" Target="../customXml/item3.xml" />
  <Relationship Id="rId7" Type="http://schemas.openxmlformats.org/officeDocument/2006/relationships/notesMaster" Target="notesMasters/notesMaster1.xml" />
  <Relationship Id="rId2" Type="http://schemas.openxmlformats.org/officeDocument/2006/relationships/customXml" Target="../customXml/item2.xml" />
  <Relationship Id="rId1" Type="http://schemas.openxmlformats.org/officeDocument/2006/relationships/customXml" Target="../customXml/item1.xml" />
  <Relationship Id="rId6" Type="http://schemas.openxmlformats.org/officeDocument/2006/relationships/slide" Target="slides/slide2.xml" />
  <Relationship Id="rId11" Type="http://schemas.openxmlformats.org/officeDocument/2006/relationships/tableStyles" Target="tableStyles.xml" />
  <Relationship Id="rId5" Type="http://schemas.openxmlformats.org/officeDocument/2006/relationships/slide" Target="slides/slide1.xml" />
  <Relationship Id="rId10" Type="http://schemas.openxmlformats.org/officeDocument/2006/relationships/theme" Target="theme/theme1.xml" />
  <Relationship Id="rId4" Type="http://schemas.openxmlformats.org/officeDocument/2006/relationships/slideMaster" Target="slideMasters/slideMaster1.xml" />
  <Relationship Id="rId9" Type="http://schemas.openxmlformats.org/officeDocument/2006/relationships/viewProps" Target="viewProp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3AC40795-6967-4EF3-A722-FF9414F29A16}" type="datetimeFigureOut">
              <a:rPr kumimoji="1" lang="ja-JP" altLang="en-US" smtClean="0"/>
              <a:t>2020/11/16</a:t>
            </a:fld>
            <a:endParaRPr kumimoji="1" lang="ja-JP" altLang="en-US"/>
          </a:p>
        </p:txBody>
      </p:sp>
      <p:sp>
        <p:nvSpPr>
          <p:cNvPr id="4" name="スライド イメージ プレースホルダー 3"/>
          <p:cNvSpPr>
            <a:spLocks noGrp="1" noRot="1" noChangeAspect="1"/>
          </p:cNvSpPr>
          <p:nvPr>
            <p:ph type="sldImg" idx="2"/>
          </p:nvPr>
        </p:nvSpPr>
        <p:spPr>
          <a:xfrm>
            <a:off x="2105025" y="746125"/>
            <a:ext cx="259715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25393CC3-1521-481F-B87E-00323AAEDF3A}" type="slidenum">
              <a:rPr kumimoji="1" lang="ja-JP" altLang="en-US" smtClean="0"/>
              <a:t>‹#›</a:t>
            </a:fld>
            <a:endParaRPr kumimoji="1" lang="ja-JP" altLang="en-US"/>
          </a:p>
        </p:txBody>
      </p:sp>
    </p:spTree>
    <p:extLst>
      <p:ext uri="{BB962C8B-B14F-4D97-AF65-F5344CB8AC3E}">
        <p14:creationId xmlns:p14="http://schemas.microsoft.com/office/powerpoint/2010/main" val="313982813"/>
      </p:ext>
    </p:extLst>
  </p:cSld>
  <p:clrMap bg1="lt1" tx1="dk1" bg2="lt2" tx2="dk2" accent1="accent1" accent2="accent2" accent3="accent3" accent4="accent4" accent5="accent5" accent6="accent6" hlink="hlink" folHlink="folHlink"/>
  <p:notesStyle>
    <a:lvl1pPr marL="0" algn="l" defTabSz="1001908" rtl="0" eaLnBrk="1" latinLnBrk="0" hangingPunct="1">
      <a:defRPr kumimoji="1" sz="1300" kern="1200">
        <a:solidFill>
          <a:schemeClr val="tx1"/>
        </a:solidFill>
        <a:latin typeface="+mn-lt"/>
        <a:ea typeface="+mn-ea"/>
        <a:cs typeface="+mn-cs"/>
      </a:defRPr>
    </a:lvl1pPr>
    <a:lvl2pPr marL="500954" algn="l" defTabSz="1001908" rtl="0" eaLnBrk="1" latinLnBrk="0" hangingPunct="1">
      <a:defRPr kumimoji="1" sz="1300" kern="1200">
        <a:solidFill>
          <a:schemeClr val="tx1"/>
        </a:solidFill>
        <a:latin typeface="+mn-lt"/>
        <a:ea typeface="+mn-ea"/>
        <a:cs typeface="+mn-cs"/>
      </a:defRPr>
    </a:lvl2pPr>
    <a:lvl3pPr marL="1001908" algn="l" defTabSz="1001908" rtl="0" eaLnBrk="1" latinLnBrk="0" hangingPunct="1">
      <a:defRPr kumimoji="1" sz="1300" kern="1200">
        <a:solidFill>
          <a:schemeClr val="tx1"/>
        </a:solidFill>
        <a:latin typeface="+mn-lt"/>
        <a:ea typeface="+mn-ea"/>
        <a:cs typeface="+mn-cs"/>
      </a:defRPr>
    </a:lvl3pPr>
    <a:lvl4pPr marL="1502862" algn="l" defTabSz="1001908" rtl="0" eaLnBrk="1" latinLnBrk="0" hangingPunct="1">
      <a:defRPr kumimoji="1" sz="1300" kern="1200">
        <a:solidFill>
          <a:schemeClr val="tx1"/>
        </a:solidFill>
        <a:latin typeface="+mn-lt"/>
        <a:ea typeface="+mn-ea"/>
        <a:cs typeface="+mn-cs"/>
      </a:defRPr>
    </a:lvl4pPr>
    <a:lvl5pPr marL="2003816" algn="l" defTabSz="1001908" rtl="0" eaLnBrk="1" latinLnBrk="0" hangingPunct="1">
      <a:defRPr kumimoji="1" sz="1300" kern="1200">
        <a:solidFill>
          <a:schemeClr val="tx1"/>
        </a:solidFill>
        <a:latin typeface="+mn-lt"/>
        <a:ea typeface="+mn-ea"/>
        <a:cs typeface="+mn-cs"/>
      </a:defRPr>
    </a:lvl5pPr>
    <a:lvl6pPr marL="2504770" algn="l" defTabSz="1001908" rtl="0" eaLnBrk="1" latinLnBrk="0" hangingPunct="1">
      <a:defRPr kumimoji="1" sz="1300" kern="1200">
        <a:solidFill>
          <a:schemeClr val="tx1"/>
        </a:solidFill>
        <a:latin typeface="+mn-lt"/>
        <a:ea typeface="+mn-ea"/>
        <a:cs typeface="+mn-cs"/>
      </a:defRPr>
    </a:lvl6pPr>
    <a:lvl7pPr marL="3005724" algn="l" defTabSz="1001908" rtl="0" eaLnBrk="1" latinLnBrk="0" hangingPunct="1">
      <a:defRPr kumimoji="1" sz="1300" kern="1200">
        <a:solidFill>
          <a:schemeClr val="tx1"/>
        </a:solidFill>
        <a:latin typeface="+mn-lt"/>
        <a:ea typeface="+mn-ea"/>
        <a:cs typeface="+mn-cs"/>
      </a:defRPr>
    </a:lvl7pPr>
    <a:lvl8pPr marL="3506678" algn="l" defTabSz="1001908" rtl="0" eaLnBrk="1" latinLnBrk="0" hangingPunct="1">
      <a:defRPr kumimoji="1" sz="1300" kern="1200">
        <a:solidFill>
          <a:schemeClr val="tx1"/>
        </a:solidFill>
        <a:latin typeface="+mn-lt"/>
        <a:ea typeface="+mn-ea"/>
        <a:cs typeface="+mn-cs"/>
      </a:defRPr>
    </a:lvl8pPr>
    <a:lvl9pPr marL="4007632" algn="l" defTabSz="1001908" rtl="0" eaLnBrk="1" latinLnBrk="0" hangingPunct="1">
      <a:defRPr kumimoji="1" sz="13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05025" y="746125"/>
            <a:ext cx="25971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1001908" rtl="0" eaLnBrk="1" fontAlgn="auto" latinLnBrk="0" hangingPunct="1">
              <a:lnSpc>
                <a:spcPct val="100000"/>
              </a:lnSpc>
              <a:spcBef>
                <a:spcPts val="0"/>
              </a:spcBef>
              <a:spcAft>
                <a:spcPts val="0"/>
              </a:spcAft>
              <a:buClrTx/>
              <a:buSzTx/>
              <a:buFontTx/>
              <a:buNone/>
              <a:tabLst/>
              <a:defRPr/>
            </a:pPr>
            <a:fld id="{25393CC3-1521-481F-B87E-00323AAEDF3A}"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1001908"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1132168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05025" y="746125"/>
            <a:ext cx="25971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1001908" rtl="0" eaLnBrk="1" fontAlgn="auto" latinLnBrk="0" hangingPunct="1">
              <a:lnSpc>
                <a:spcPct val="100000"/>
              </a:lnSpc>
              <a:spcBef>
                <a:spcPts val="0"/>
              </a:spcBef>
              <a:spcAft>
                <a:spcPts val="0"/>
              </a:spcAft>
              <a:buClrTx/>
              <a:buSzTx/>
              <a:buFontTx/>
              <a:buNone/>
              <a:tabLst/>
              <a:defRPr/>
            </a:pPr>
            <a:fld id="{25393CC3-1521-481F-B87E-00323AAEDF3A}"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1001908"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571471011"/>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209941"/>
            <a:ext cx="6120765" cy="221490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80135" y="5855388"/>
            <a:ext cx="5040630" cy="2640665"/>
          </a:xfrm>
        </p:spPr>
        <p:txBody>
          <a:bodyPr/>
          <a:lstStyle>
            <a:lvl1pPr marL="0" indent="0" algn="ctr">
              <a:buNone/>
              <a:defRPr>
                <a:solidFill>
                  <a:schemeClr val="tx1">
                    <a:tint val="75000"/>
                  </a:schemeClr>
                </a:solidFill>
              </a:defRPr>
            </a:lvl1pPr>
            <a:lvl2pPr marL="500954" indent="0" algn="ctr">
              <a:buNone/>
              <a:defRPr>
                <a:solidFill>
                  <a:schemeClr val="tx1">
                    <a:tint val="75000"/>
                  </a:schemeClr>
                </a:solidFill>
              </a:defRPr>
            </a:lvl2pPr>
            <a:lvl3pPr marL="1001908" indent="0" algn="ctr">
              <a:buNone/>
              <a:defRPr>
                <a:solidFill>
                  <a:schemeClr val="tx1">
                    <a:tint val="75000"/>
                  </a:schemeClr>
                </a:solidFill>
              </a:defRPr>
            </a:lvl3pPr>
            <a:lvl4pPr marL="1502862" indent="0" algn="ctr">
              <a:buNone/>
              <a:defRPr>
                <a:solidFill>
                  <a:schemeClr val="tx1">
                    <a:tint val="75000"/>
                  </a:schemeClr>
                </a:solidFill>
              </a:defRPr>
            </a:lvl4pPr>
            <a:lvl5pPr marL="2003816" indent="0" algn="ctr">
              <a:buNone/>
              <a:defRPr>
                <a:solidFill>
                  <a:schemeClr val="tx1">
                    <a:tint val="75000"/>
                  </a:schemeClr>
                </a:solidFill>
              </a:defRPr>
            </a:lvl5pPr>
            <a:lvl6pPr marL="2504770" indent="0" algn="ctr">
              <a:buNone/>
              <a:defRPr>
                <a:solidFill>
                  <a:schemeClr val="tx1">
                    <a:tint val="75000"/>
                  </a:schemeClr>
                </a:solidFill>
              </a:defRPr>
            </a:lvl6pPr>
            <a:lvl7pPr marL="3005724" indent="0" algn="ctr">
              <a:buNone/>
              <a:defRPr>
                <a:solidFill>
                  <a:schemeClr val="tx1">
                    <a:tint val="75000"/>
                  </a:schemeClr>
                </a:solidFill>
              </a:defRPr>
            </a:lvl7pPr>
            <a:lvl8pPr marL="3506678" indent="0" algn="ctr">
              <a:buNone/>
              <a:defRPr>
                <a:solidFill>
                  <a:schemeClr val="tx1">
                    <a:tint val="75000"/>
                  </a:schemeClr>
                </a:solidFill>
              </a:defRPr>
            </a:lvl8pPr>
            <a:lvl9pPr marL="4007632"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2" y="413802"/>
            <a:ext cx="1620203" cy="8816569"/>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60045" y="413802"/>
            <a:ext cx="4740593" cy="8816569"/>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639934"/>
            <a:ext cx="6120765" cy="2052256"/>
          </a:xfrm>
        </p:spPr>
        <p:txBody>
          <a:bodyPr anchor="t"/>
          <a:lstStyle>
            <a:lvl1pPr algn="l">
              <a:defRPr sz="44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68822" y="4379584"/>
            <a:ext cx="6120765" cy="2260351"/>
          </a:xfrm>
        </p:spPr>
        <p:txBody>
          <a:bodyPr anchor="b"/>
          <a:lstStyle>
            <a:lvl1pPr marL="0" indent="0">
              <a:buNone/>
              <a:defRPr sz="2200">
                <a:solidFill>
                  <a:schemeClr val="tx1">
                    <a:tint val="75000"/>
                  </a:schemeClr>
                </a:solidFill>
              </a:defRPr>
            </a:lvl1pPr>
            <a:lvl2pPr marL="500954" indent="0">
              <a:buNone/>
              <a:defRPr sz="2000">
                <a:solidFill>
                  <a:schemeClr val="tx1">
                    <a:tint val="75000"/>
                  </a:schemeClr>
                </a:solidFill>
              </a:defRPr>
            </a:lvl2pPr>
            <a:lvl3pPr marL="1001908" indent="0">
              <a:buNone/>
              <a:defRPr sz="1800">
                <a:solidFill>
                  <a:schemeClr val="tx1">
                    <a:tint val="75000"/>
                  </a:schemeClr>
                </a:solidFill>
              </a:defRPr>
            </a:lvl3pPr>
            <a:lvl4pPr marL="1502862" indent="0">
              <a:buNone/>
              <a:defRPr sz="1500">
                <a:solidFill>
                  <a:schemeClr val="tx1">
                    <a:tint val="75000"/>
                  </a:schemeClr>
                </a:solidFill>
              </a:defRPr>
            </a:lvl4pPr>
            <a:lvl5pPr marL="2003816" indent="0">
              <a:buNone/>
              <a:defRPr sz="1500">
                <a:solidFill>
                  <a:schemeClr val="tx1">
                    <a:tint val="75000"/>
                  </a:schemeClr>
                </a:solidFill>
              </a:defRPr>
            </a:lvl5pPr>
            <a:lvl6pPr marL="2504770" indent="0">
              <a:buNone/>
              <a:defRPr sz="1500">
                <a:solidFill>
                  <a:schemeClr val="tx1">
                    <a:tint val="75000"/>
                  </a:schemeClr>
                </a:solidFill>
              </a:defRPr>
            </a:lvl6pPr>
            <a:lvl7pPr marL="3005724" indent="0">
              <a:buNone/>
              <a:defRPr sz="1500">
                <a:solidFill>
                  <a:schemeClr val="tx1">
                    <a:tint val="75000"/>
                  </a:schemeClr>
                </a:solidFill>
              </a:defRPr>
            </a:lvl7pPr>
            <a:lvl8pPr marL="3506678" indent="0">
              <a:buNone/>
              <a:defRPr sz="1500">
                <a:solidFill>
                  <a:schemeClr val="tx1">
                    <a:tint val="75000"/>
                  </a:schemeClr>
                </a:solidFill>
              </a:defRPr>
            </a:lvl8pPr>
            <a:lvl9pPr marL="4007632" indent="0">
              <a:buNone/>
              <a:defRPr sz="15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60045" y="2411044"/>
            <a:ext cx="3180398" cy="681932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660457" y="2411044"/>
            <a:ext cx="3180398" cy="681932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46" y="2312974"/>
            <a:ext cx="3181648" cy="963938"/>
          </a:xfrm>
        </p:spPr>
        <p:txBody>
          <a:bodyPr anchor="b"/>
          <a:lstStyle>
            <a:lvl1pPr marL="0" indent="0">
              <a:buNone/>
              <a:defRPr sz="2600" b="1"/>
            </a:lvl1pPr>
            <a:lvl2pPr marL="500954" indent="0">
              <a:buNone/>
              <a:defRPr sz="2200" b="1"/>
            </a:lvl2pPr>
            <a:lvl3pPr marL="1001908" indent="0">
              <a:buNone/>
              <a:defRPr sz="2000" b="1"/>
            </a:lvl3pPr>
            <a:lvl4pPr marL="1502862" indent="0">
              <a:buNone/>
              <a:defRPr sz="1800" b="1"/>
            </a:lvl4pPr>
            <a:lvl5pPr marL="2003816" indent="0">
              <a:buNone/>
              <a:defRPr sz="1800" b="1"/>
            </a:lvl5pPr>
            <a:lvl6pPr marL="2504770" indent="0">
              <a:buNone/>
              <a:defRPr sz="1800" b="1"/>
            </a:lvl6pPr>
            <a:lvl7pPr marL="3005724" indent="0">
              <a:buNone/>
              <a:defRPr sz="1800" b="1"/>
            </a:lvl7pPr>
            <a:lvl8pPr marL="3506678" indent="0">
              <a:buNone/>
              <a:defRPr sz="1800" b="1"/>
            </a:lvl8pPr>
            <a:lvl9pPr marL="4007632" indent="0">
              <a:buNone/>
              <a:defRPr sz="18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60046" y="3276912"/>
            <a:ext cx="3181648" cy="5953457"/>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657958" y="2312974"/>
            <a:ext cx="3182898" cy="963938"/>
          </a:xfrm>
        </p:spPr>
        <p:txBody>
          <a:bodyPr anchor="b"/>
          <a:lstStyle>
            <a:lvl1pPr marL="0" indent="0">
              <a:buNone/>
              <a:defRPr sz="2600" b="1"/>
            </a:lvl1pPr>
            <a:lvl2pPr marL="500954" indent="0">
              <a:buNone/>
              <a:defRPr sz="2200" b="1"/>
            </a:lvl2pPr>
            <a:lvl3pPr marL="1001908" indent="0">
              <a:buNone/>
              <a:defRPr sz="2000" b="1"/>
            </a:lvl3pPr>
            <a:lvl4pPr marL="1502862" indent="0">
              <a:buNone/>
              <a:defRPr sz="1800" b="1"/>
            </a:lvl4pPr>
            <a:lvl5pPr marL="2003816" indent="0">
              <a:buNone/>
              <a:defRPr sz="1800" b="1"/>
            </a:lvl5pPr>
            <a:lvl6pPr marL="2504770" indent="0">
              <a:buNone/>
              <a:defRPr sz="1800" b="1"/>
            </a:lvl6pPr>
            <a:lvl7pPr marL="3005724" indent="0">
              <a:buNone/>
              <a:defRPr sz="1800" b="1"/>
            </a:lvl7pPr>
            <a:lvl8pPr marL="3506678" indent="0">
              <a:buNone/>
              <a:defRPr sz="1800" b="1"/>
            </a:lvl8pPr>
            <a:lvl9pPr marL="4007632" indent="0">
              <a:buNone/>
              <a:defRPr sz="18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657958" y="3276912"/>
            <a:ext cx="3182898" cy="5953457"/>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5" y="411408"/>
            <a:ext cx="2369047" cy="1750876"/>
          </a:xfrm>
        </p:spPr>
        <p:txBody>
          <a:bodyPr anchor="b"/>
          <a:lstStyle>
            <a:lvl1pPr algn="l">
              <a:defRPr sz="22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815352" y="411409"/>
            <a:ext cx="4025504" cy="8818962"/>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60045" y="2162285"/>
            <a:ext cx="2369047" cy="7068086"/>
          </a:xfrm>
        </p:spPr>
        <p:txBody>
          <a:bodyPr/>
          <a:lstStyle>
            <a:lvl1pPr marL="0" indent="0">
              <a:buNone/>
              <a:defRPr sz="1500"/>
            </a:lvl1pPr>
            <a:lvl2pPr marL="500954" indent="0">
              <a:buNone/>
              <a:defRPr sz="1300"/>
            </a:lvl2pPr>
            <a:lvl3pPr marL="1001908" indent="0">
              <a:buNone/>
              <a:defRPr sz="1100"/>
            </a:lvl3pPr>
            <a:lvl4pPr marL="1502862" indent="0">
              <a:buNone/>
              <a:defRPr sz="1000"/>
            </a:lvl4pPr>
            <a:lvl5pPr marL="2003816" indent="0">
              <a:buNone/>
              <a:defRPr sz="1000"/>
            </a:lvl5pPr>
            <a:lvl6pPr marL="2504770" indent="0">
              <a:buNone/>
              <a:defRPr sz="1000"/>
            </a:lvl6pPr>
            <a:lvl7pPr marL="3005724" indent="0">
              <a:buNone/>
              <a:defRPr sz="1000"/>
            </a:lvl7pPr>
            <a:lvl8pPr marL="3506678" indent="0">
              <a:buNone/>
              <a:defRPr sz="1000"/>
            </a:lvl8pPr>
            <a:lvl9pPr marL="4007632"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7" y="7233127"/>
            <a:ext cx="4320540" cy="853912"/>
          </a:xfrm>
        </p:spPr>
        <p:txBody>
          <a:bodyPr anchor="b"/>
          <a:lstStyle>
            <a:lvl1pPr algn="l">
              <a:defRPr sz="22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411427" y="923276"/>
            <a:ext cx="4320540" cy="6199823"/>
          </a:xfrm>
        </p:spPr>
        <p:txBody>
          <a:bodyPr/>
          <a:lstStyle>
            <a:lvl1pPr marL="0" indent="0">
              <a:buNone/>
              <a:defRPr sz="3500"/>
            </a:lvl1pPr>
            <a:lvl2pPr marL="500954" indent="0">
              <a:buNone/>
              <a:defRPr sz="3100"/>
            </a:lvl2pPr>
            <a:lvl3pPr marL="1001908" indent="0">
              <a:buNone/>
              <a:defRPr sz="2600"/>
            </a:lvl3pPr>
            <a:lvl4pPr marL="1502862" indent="0">
              <a:buNone/>
              <a:defRPr sz="2200"/>
            </a:lvl4pPr>
            <a:lvl5pPr marL="2003816" indent="0">
              <a:buNone/>
              <a:defRPr sz="2200"/>
            </a:lvl5pPr>
            <a:lvl6pPr marL="2504770" indent="0">
              <a:buNone/>
              <a:defRPr sz="2200"/>
            </a:lvl6pPr>
            <a:lvl7pPr marL="3005724" indent="0">
              <a:buNone/>
              <a:defRPr sz="2200"/>
            </a:lvl7pPr>
            <a:lvl8pPr marL="3506678" indent="0">
              <a:buNone/>
              <a:defRPr sz="2200"/>
            </a:lvl8pPr>
            <a:lvl9pPr marL="4007632" indent="0">
              <a:buNone/>
              <a:defRPr sz="2200"/>
            </a:lvl9pPr>
          </a:lstStyle>
          <a:p>
            <a:endParaRPr kumimoji="1" lang="ja-JP" altLang="en-US"/>
          </a:p>
        </p:txBody>
      </p:sp>
      <p:sp>
        <p:nvSpPr>
          <p:cNvPr id="4" name="テキスト プレースホルダ 3"/>
          <p:cNvSpPr>
            <a:spLocks noGrp="1"/>
          </p:cNvSpPr>
          <p:nvPr>
            <p:ph type="body" sz="half" idx="2"/>
          </p:nvPr>
        </p:nvSpPr>
        <p:spPr>
          <a:xfrm>
            <a:off x="1411427" y="8087039"/>
            <a:ext cx="4320540" cy="1212696"/>
          </a:xfrm>
        </p:spPr>
        <p:txBody>
          <a:bodyPr/>
          <a:lstStyle>
            <a:lvl1pPr marL="0" indent="0">
              <a:buNone/>
              <a:defRPr sz="1500"/>
            </a:lvl1pPr>
            <a:lvl2pPr marL="500954" indent="0">
              <a:buNone/>
              <a:defRPr sz="1300"/>
            </a:lvl2pPr>
            <a:lvl3pPr marL="1001908" indent="0">
              <a:buNone/>
              <a:defRPr sz="1100"/>
            </a:lvl3pPr>
            <a:lvl4pPr marL="1502862" indent="0">
              <a:buNone/>
              <a:defRPr sz="1000"/>
            </a:lvl4pPr>
            <a:lvl5pPr marL="2003816" indent="0">
              <a:buNone/>
              <a:defRPr sz="1000"/>
            </a:lvl5pPr>
            <a:lvl6pPr marL="2504770" indent="0">
              <a:buNone/>
              <a:defRPr sz="1000"/>
            </a:lvl6pPr>
            <a:lvl7pPr marL="3005724" indent="0">
              <a:buNone/>
              <a:defRPr sz="1000"/>
            </a:lvl7pPr>
            <a:lvl8pPr marL="3506678" indent="0">
              <a:buNone/>
              <a:defRPr sz="1000"/>
            </a:lvl8pPr>
            <a:lvl9pPr marL="4007632"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0045" y="413801"/>
            <a:ext cx="6480810" cy="1722173"/>
          </a:xfrm>
          <a:prstGeom prst="rect">
            <a:avLst/>
          </a:prstGeom>
        </p:spPr>
        <p:txBody>
          <a:bodyPr vert="horz" lIns="100191" tIns="50095" rIns="100191" bIns="50095"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45" y="2411044"/>
            <a:ext cx="6480810" cy="6819327"/>
          </a:xfrm>
          <a:prstGeom prst="rect">
            <a:avLst/>
          </a:prstGeom>
        </p:spPr>
        <p:txBody>
          <a:bodyPr vert="horz" lIns="100191" tIns="50095" rIns="100191" bIns="50095"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60045" y="9577197"/>
            <a:ext cx="1680210" cy="550138"/>
          </a:xfrm>
          <a:prstGeom prst="rect">
            <a:avLst/>
          </a:prstGeom>
        </p:spPr>
        <p:txBody>
          <a:bodyPr vert="horz" lIns="100191" tIns="50095" rIns="100191" bIns="50095" rtlCol="0" anchor="ctr"/>
          <a:lstStyle>
            <a:lvl1pPr algn="l">
              <a:defRPr sz="1300">
                <a:solidFill>
                  <a:schemeClr val="tx1">
                    <a:tint val="75000"/>
                  </a:schemeClr>
                </a:solidFill>
              </a:defRPr>
            </a:lvl1pPr>
          </a:lstStyle>
          <a:p>
            <a:fld id="{3396099F-E18B-4C25-9FFE-A4DDE1FD9680}" type="datetimeFigureOut">
              <a:rPr kumimoji="1" lang="ja-JP" altLang="en-US" smtClean="0"/>
              <a:pPr/>
              <a:t>2020/11/16</a:t>
            </a:fld>
            <a:endParaRPr kumimoji="1" lang="ja-JP" altLang="en-US"/>
          </a:p>
        </p:txBody>
      </p:sp>
      <p:sp>
        <p:nvSpPr>
          <p:cNvPr id="5" name="フッター プレースホルダ 4"/>
          <p:cNvSpPr>
            <a:spLocks noGrp="1"/>
          </p:cNvSpPr>
          <p:nvPr>
            <p:ph type="ftr" sz="quarter" idx="3"/>
          </p:nvPr>
        </p:nvSpPr>
        <p:spPr>
          <a:xfrm>
            <a:off x="2460308" y="9577197"/>
            <a:ext cx="2280285" cy="550138"/>
          </a:xfrm>
          <a:prstGeom prst="rect">
            <a:avLst/>
          </a:prstGeom>
        </p:spPr>
        <p:txBody>
          <a:bodyPr vert="horz" lIns="100191" tIns="50095" rIns="100191" bIns="50095"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5160645" y="9577197"/>
            <a:ext cx="1680210" cy="550138"/>
          </a:xfrm>
          <a:prstGeom prst="rect">
            <a:avLst/>
          </a:prstGeom>
        </p:spPr>
        <p:txBody>
          <a:bodyPr vert="horz" lIns="100191" tIns="50095" rIns="100191" bIns="50095" rtlCol="0" anchor="ctr"/>
          <a:lstStyle>
            <a:lvl1pPr algn="r">
              <a:defRPr sz="1300">
                <a:solidFill>
                  <a:schemeClr val="tx1">
                    <a:tint val="75000"/>
                  </a:schemeClr>
                </a:solidFill>
              </a:defRPr>
            </a:lvl1pPr>
          </a:lstStyle>
          <a:p>
            <a:fld id="{7FD1BB09-5BB5-426E-97A3-9E10DC5E475F}"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01908" rtl="0" eaLnBrk="1" latinLnBrk="0" hangingPunct="1">
        <a:spcBef>
          <a:spcPct val="0"/>
        </a:spcBef>
        <a:buNone/>
        <a:defRPr kumimoji="1" sz="4800" kern="1200">
          <a:solidFill>
            <a:schemeClr val="tx1"/>
          </a:solidFill>
          <a:latin typeface="+mj-lt"/>
          <a:ea typeface="+mj-ea"/>
          <a:cs typeface="+mj-cs"/>
        </a:defRPr>
      </a:lvl1pPr>
    </p:titleStyle>
    <p:bodyStyle>
      <a:lvl1pPr marL="375716" indent="-375716" algn="l" defTabSz="1001908"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814050" indent="-313096" algn="l" defTabSz="1001908" rtl="0" eaLnBrk="1" latinLnBrk="0" hangingPunct="1">
        <a:spcBef>
          <a:spcPct val="20000"/>
        </a:spcBef>
        <a:buFont typeface="Arial" pitchFamily="34" charset="0"/>
        <a:buChar char="–"/>
        <a:defRPr kumimoji="1" sz="3100" kern="1200">
          <a:solidFill>
            <a:schemeClr val="tx1"/>
          </a:solidFill>
          <a:latin typeface="+mn-lt"/>
          <a:ea typeface="+mn-ea"/>
          <a:cs typeface="+mn-cs"/>
        </a:defRPr>
      </a:lvl2pPr>
      <a:lvl3pPr marL="1252385" indent="-250477" algn="l" defTabSz="1001908" rtl="0" eaLnBrk="1" latinLnBrk="0" hangingPunct="1">
        <a:spcBef>
          <a:spcPct val="20000"/>
        </a:spcBef>
        <a:buFont typeface="Arial" pitchFamily="34" charset="0"/>
        <a:buChar char="•"/>
        <a:defRPr kumimoji="1" sz="2600" kern="1200">
          <a:solidFill>
            <a:schemeClr val="tx1"/>
          </a:solidFill>
          <a:latin typeface="+mn-lt"/>
          <a:ea typeface="+mn-ea"/>
          <a:cs typeface="+mn-cs"/>
        </a:defRPr>
      </a:lvl3pPr>
      <a:lvl4pPr marL="1753339"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4pPr>
      <a:lvl5pPr marL="2254293"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5pPr>
      <a:lvl6pPr marL="2755247"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56201"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57155"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58109"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1001908" rtl="0" eaLnBrk="1" latinLnBrk="0" hangingPunct="1">
        <a:defRPr kumimoji="1" sz="2000" kern="1200">
          <a:solidFill>
            <a:schemeClr val="tx1"/>
          </a:solidFill>
          <a:latin typeface="+mn-lt"/>
          <a:ea typeface="+mn-ea"/>
          <a:cs typeface="+mn-cs"/>
        </a:defRPr>
      </a:lvl1pPr>
      <a:lvl2pPr marL="500954" algn="l" defTabSz="1001908" rtl="0" eaLnBrk="1" latinLnBrk="0" hangingPunct="1">
        <a:defRPr kumimoji="1" sz="2000" kern="1200">
          <a:solidFill>
            <a:schemeClr val="tx1"/>
          </a:solidFill>
          <a:latin typeface="+mn-lt"/>
          <a:ea typeface="+mn-ea"/>
          <a:cs typeface="+mn-cs"/>
        </a:defRPr>
      </a:lvl2pPr>
      <a:lvl3pPr marL="1001908" algn="l" defTabSz="1001908" rtl="0" eaLnBrk="1" latinLnBrk="0" hangingPunct="1">
        <a:defRPr kumimoji="1" sz="2000" kern="1200">
          <a:solidFill>
            <a:schemeClr val="tx1"/>
          </a:solidFill>
          <a:latin typeface="+mn-lt"/>
          <a:ea typeface="+mn-ea"/>
          <a:cs typeface="+mn-cs"/>
        </a:defRPr>
      </a:lvl3pPr>
      <a:lvl4pPr marL="1502862" algn="l" defTabSz="1001908" rtl="0" eaLnBrk="1" latinLnBrk="0" hangingPunct="1">
        <a:defRPr kumimoji="1" sz="2000" kern="1200">
          <a:solidFill>
            <a:schemeClr val="tx1"/>
          </a:solidFill>
          <a:latin typeface="+mn-lt"/>
          <a:ea typeface="+mn-ea"/>
          <a:cs typeface="+mn-cs"/>
        </a:defRPr>
      </a:lvl4pPr>
      <a:lvl5pPr marL="2003816" algn="l" defTabSz="1001908" rtl="0" eaLnBrk="1" latinLnBrk="0" hangingPunct="1">
        <a:defRPr kumimoji="1" sz="2000" kern="1200">
          <a:solidFill>
            <a:schemeClr val="tx1"/>
          </a:solidFill>
          <a:latin typeface="+mn-lt"/>
          <a:ea typeface="+mn-ea"/>
          <a:cs typeface="+mn-cs"/>
        </a:defRPr>
      </a:lvl5pPr>
      <a:lvl6pPr marL="2504770" algn="l" defTabSz="1001908" rtl="0" eaLnBrk="1" latinLnBrk="0" hangingPunct="1">
        <a:defRPr kumimoji="1" sz="2000" kern="1200">
          <a:solidFill>
            <a:schemeClr val="tx1"/>
          </a:solidFill>
          <a:latin typeface="+mn-lt"/>
          <a:ea typeface="+mn-ea"/>
          <a:cs typeface="+mn-cs"/>
        </a:defRPr>
      </a:lvl6pPr>
      <a:lvl7pPr marL="3005724" algn="l" defTabSz="1001908" rtl="0" eaLnBrk="1" latinLnBrk="0" hangingPunct="1">
        <a:defRPr kumimoji="1" sz="2000" kern="1200">
          <a:solidFill>
            <a:schemeClr val="tx1"/>
          </a:solidFill>
          <a:latin typeface="+mn-lt"/>
          <a:ea typeface="+mn-ea"/>
          <a:cs typeface="+mn-cs"/>
        </a:defRPr>
      </a:lvl7pPr>
      <a:lvl8pPr marL="3506678" algn="l" defTabSz="1001908" rtl="0" eaLnBrk="1" latinLnBrk="0" hangingPunct="1">
        <a:defRPr kumimoji="1" sz="2000" kern="1200">
          <a:solidFill>
            <a:schemeClr val="tx1"/>
          </a:solidFill>
          <a:latin typeface="+mn-lt"/>
          <a:ea typeface="+mn-ea"/>
          <a:cs typeface="+mn-cs"/>
        </a:defRPr>
      </a:lvl8pPr>
      <a:lvl9pPr marL="4007632" algn="l" defTabSz="1001908" rtl="0" eaLnBrk="1" latinLnBrk="0" hangingPunct="1">
        <a:defRPr kumimoji="1" sz="20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3" Type="http://schemas.openxmlformats.org/officeDocument/2006/relationships/image" Target="../media/image1.png" />
  <Relationship Id="rId2" Type="http://schemas.openxmlformats.org/officeDocument/2006/relationships/notesSlide" Target="../notesSlides/notesSlide1.xml" />
  <Relationship Id="rId1" Type="http://schemas.openxmlformats.org/officeDocument/2006/relationships/slideLayout" Target="../slideLayouts/slideLayout1.xml" />
</Relationships>
</file>

<file path=ppt/slides/_rels/slide2.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1.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p:cNvSpPr/>
          <p:nvPr/>
        </p:nvSpPr>
        <p:spPr>
          <a:xfrm>
            <a:off x="0" y="1350095"/>
            <a:ext cx="7200900" cy="864000"/>
          </a:xfrm>
          <a:prstGeom prst="rect">
            <a:avLst/>
          </a:prstGeom>
          <a:solidFill>
            <a:srgbClr val="D2F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9" name="テキスト ボックス 13"/>
          <p:cNvSpPr txBox="1">
            <a:spLocks noChangeArrowheads="1"/>
          </p:cNvSpPr>
          <p:nvPr/>
        </p:nvSpPr>
        <p:spPr bwMode="auto">
          <a:xfrm>
            <a:off x="129212" y="9211813"/>
            <a:ext cx="5760641" cy="285834"/>
          </a:xfrm>
          <a:prstGeom prst="rect">
            <a:avLst/>
          </a:prstGeom>
          <a:noFill/>
          <a:ln w="9525">
            <a:noFill/>
            <a:miter lim="800000"/>
            <a:headEnd/>
            <a:tailEnd/>
          </a:ln>
        </p:spPr>
        <p:txBody>
          <a:bodyPr wrap="square" lIns="100191" tIns="50095" rIns="100191" bIns="50095">
            <a:sp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詳しく</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は、お住まいの市区町村へお問い合わせください。</a:t>
            </a:r>
          </a:p>
        </p:txBody>
      </p:sp>
      <p:sp>
        <p:nvSpPr>
          <p:cNvPr id="21" name="正方形/長方形 20"/>
          <p:cNvSpPr/>
          <p:nvPr/>
        </p:nvSpPr>
        <p:spPr>
          <a:xfrm>
            <a:off x="218622" y="9490969"/>
            <a:ext cx="6763656" cy="693071"/>
          </a:xfrm>
          <a:prstGeom prst="rect">
            <a:avLst/>
          </a:prstGeom>
          <a:noFill/>
          <a:ln w="635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54546" rIns="109090" bIns="54546"/>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（お問い合わせ先）　</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Rectangle 5"/>
          <p:cNvSpPr>
            <a:spLocks noChangeArrowheads="1"/>
          </p:cNvSpPr>
          <p:nvPr/>
        </p:nvSpPr>
        <p:spPr bwMode="auto">
          <a:xfrm>
            <a:off x="251394" y="2879843"/>
            <a:ext cx="6677061" cy="1435508"/>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44000" marR="0" lvl="0" indent="-288000" algn="just" defTabSz="1001908" rtl="0" eaLnBrk="1" fontAlgn="base" latinLnBrk="0" hangingPunct="1">
              <a:lnSpc>
                <a:spcPts val="1700"/>
              </a:lnSpc>
              <a:spcBef>
                <a:spcPts val="0"/>
              </a:spcBef>
              <a:spcAft>
                <a:spcPct val="0"/>
              </a:spcAft>
              <a:buClrTx/>
              <a:buSzTx/>
              <a:buFontTx/>
              <a:buNone/>
              <a:tabLst/>
              <a:defRPr/>
            </a:pPr>
            <a:r>
              <a:rPr kumimoji="1" lang="ja-JP" altLang="en-US" sz="1200" b="0" i="0" u="none" strike="noStrike" kern="1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これまで、障害基礎年金等</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(※¹)</a:t>
            </a:r>
            <a:r>
              <a:rPr kumimoji="1" lang="ja-JP" altLang="en-US" sz="1200" b="0" i="0" u="none" strike="noStrike" kern="1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a:t>
            </a:r>
            <a:r>
              <a:rPr kumimoji="1" lang="ja-JP" altLang="en-US" sz="1200" b="0" i="0" u="none" strike="noStrike" kern="1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受</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給して</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いる方は</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障害基礎年金等の額</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が児童扶養</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手当の額</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を上回る</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場合、</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手当を受給できませんでしたが、令和３年３月分の手当以降は、</a:t>
            </a:r>
            <a:r>
              <a:rPr kumimoji="1" lang="ja-JP" altLang="en-US" sz="12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児童扶養手当の</a:t>
            </a:r>
            <a:r>
              <a:rPr kumimoji="1" lang="ja-JP" altLang="en-US" sz="1200" b="1"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額が障害</a:t>
            </a:r>
            <a:r>
              <a:rPr kumimoji="1" lang="ja-JP" altLang="en-US" sz="1200" b="1"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年金の</a:t>
            </a:r>
            <a:r>
              <a:rPr kumimoji="1" lang="ja-JP" altLang="en-US" sz="12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子の加算部分の</a:t>
            </a:r>
            <a:r>
              <a:rPr kumimoji="1" lang="ja-JP" altLang="en-US" sz="1200" b="1"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額を上回る場合、その差額</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a:t>
            </a:r>
            <a:r>
              <a:rPr kumimoji="1" lang="ja-JP" altLang="en-US" sz="12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児童扶養手当として</a:t>
            </a:r>
            <a:r>
              <a:rPr kumimoji="1" lang="ja-JP" altLang="en-US" sz="1200" b="1"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受給</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できる</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よう</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になります。</a:t>
            </a:r>
            <a:endPar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300"/>
              </a:spcBef>
              <a:spcAft>
                <a:spcPct val="0"/>
              </a:spcAft>
              <a:buClrTx/>
              <a:buSzTx/>
              <a:buFontTx/>
              <a:buNone/>
              <a:tabLst/>
              <a:defRPr/>
            </a:pPr>
            <a:r>
              <a:rPr kumimoji="1" lang="ja-JP" altLang="en-US" sz="11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(※¹) </a:t>
            </a:r>
            <a:r>
              <a:rPr kumimoji="1" lang="ja-JP" altLang="en-US" sz="11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国民年金法に基づく障害基礎</a:t>
            </a:r>
            <a:r>
              <a:rPr kumimoji="1" lang="ja-JP" altLang="en-US" sz="11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年金、労働者災害補償保険法による障害補償年金など</a:t>
            </a:r>
            <a:r>
              <a:rPr kumimoji="1" lang="ja-JP" altLang="en-US" sz="11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1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0"/>
              </a:spcBef>
              <a:spcAft>
                <a:spcPct val="0"/>
              </a:spcAft>
              <a:buClrTx/>
              <a:buSzTx/>
              <a:buFontTx/>
              <a:buNone/>
              <a:tabLst/>
              <a:defRPr/>
            </a:pPr>
            <a:r>
              <a:rPr kumimoji="1" lang="ja-JP" altLang="en-US" sz="11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詳しくは、お住まいの市区町村へお問い合わせください。</a:t>
            </a:r>
            <a:endParaRPr kumimoji="1" lang="en-US" altLang="ja-JP" sz="1100" b="0" i="0" u="none" strike="noStrike" kern="12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Rectangle 5"/>
          <p:cNvSpPr>
            <a:spLocks noChangeArrowheads="1"/>
          </p:cNvSpPr>
          <p:nvPr/>
        </p:nvSpPr>
        <p:spPr bwMode="auto">
          <a:xfrm>
            <a:off x="0" y="1519511"/>
            <a:ext cx="7200900" cy="576000"/>
          </a:xfrm>
          <a:prstGeom prst="rect">
            <a:avLst/>
          </a:prstGeom>
          <a:noFill/>
          <a:ln w="9525">
            <a:noFill/>
            <a:miter lim="800000"/>
            <a:headEnd/>
            <a:tailEnd/>
          </a:ln>
          <a:effectLst/>
        </p:spPr>
        <p:txBody>
          <a:bodyPr vert="horz" wrap="square" lIns="100191" tIns="0" rIns="100191" bIns="0" numCol="1" anchor="ctr" anchorCtr="0" compatLnSpc="1">
            <a:prstTxWarp prst="textNoShape">
              <a:avLst/>
            </a:prstTxWarp>
            <a:noAutofit/>
          </a:bodyPr>
          <a:lstStyle/>
          <a:p>
            <a:pPr marL="0" marR="0" lvl="0" indent="0" algn="ctr" defTabSz="1001908" rtl="0" eaLnBrk="1" fontAlgn="base" latinLnBrk="0" hangingPunct="1">
              <a:lnSpc>
                <a:spcPts val="1600"/>
              </a:lnSpc>
              <a:spcBef>
                <a:spcPct val="0"/>
              </a:spcBef>
              <a:spcAft>
                <a:spcPct val="0"/>
              </a:spcAft>
              <a:buClrTx/>
              <a:buSzTx/>
              <a:buFontTx/>
              <a:buNone/>
              <a:tabLst/>
              <a:defRPr/>
            </a:pPr>
            <a:endParaRPr kumimoji="1" lang="en-US" altLang="ja-JP" sz="18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0" y="438691"/>
            <a:ext cx="7200900" cy="1080000"/>
          </a:xfrm>
          <a:prstGeom prst="rect">
            <a:avLst/>
          </a:prstGeom>
          <a:solidFill>
            <a:srgbClr val="33CC33"/>
          </a:solidFill>
          <a:ln w="28575">
            <a:noFill/>
            <a:round/>
            <a:headEnd/>
            <a:tailEnd/>
          </a:ln>
        </p:spPr>
        <p:txBody>
          <a:bodyPr vert="horz" wrap="square" lIns="0" tIns="108000" rIns="14400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endParaRPr kumimoji="1" lang="ja-JP" altLang="en-US" sz="2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a:xfrm>
            <a:off x="129213" y="2348986"/>
            <a:ext cx="6910804" cy="427090"/>
          </a:xfrm>
          <a:prstGeom prst="rect">
            <a:avLst/>
          </a:prstGeom>
          <a:solidFill>
            <a:srgbClr val="FFDC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25" name="正方形/長方形 24"/>
          <p:cNvSpPr/>
          <p:nvPr/>
        </p:nvSpPr>
        <p:spPr>
          <a:xfrm>
            <a:off x="129212" y="2353896"/>
            <a:ext cx="133349" cy="427090"/>
          </a:xfrm>
          <a:prstGeom prst="rect">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0" name="テキスト ボックス 39"/>
          <p:cNvSpPr txBox="1"/>
          <p:nvPr/>
        </p:nvSpPr>
        <p:spPr>
          <a:xfrm>
            <a:off x="267919" y="2352170"/>
            <a:ext cx="6302772" cy="432000"/>
          </a:xfrm>
          <a:prstGeom prst="rect">
            <a:avLst/>
          </a:prstGeom>
          <a:noFill/>
        </p:spPr>
        <p:txBody>
          <a:bodyPr wrap="square" lIns="108000" tIns="54000" rIns="0" bIns="0" rtlCol="0" anchor="ctr" anchorCtr="0">
            <a:no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１．児童扶養手当と調整する障害基礎年金等の範囲が変わります</a:t>
            </a:r>
            <a:endParaRPr kumimoji="1" lang="en-US" altLang="ja-JP"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197334" y="178222"/>
            <a:ext cx="3739706" cy="307777"/>
          </a:xfrm>
          <a:prstGeom prst="rect">
            <a:avLst/>
          </a:prstGeom>
          <a:noFill/>
        </p:spPr>
        <p:txBody>
          <a:bodyPr wrap="square" rtlCol="0">
            <a:sp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rgbClr val="33CC33"/>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ひとり親のご家庭の方へ、大切なお知らせ</a:t>
            </a:r>
            <a:endParaRPr kumimoji="1" lang="ja-JP" altLang="en-US" sz="1400" b="1" i="0" u="none" strike="noStrike" kern="1200" cap="none" spc="0" normalizeH="0" baseline="0" noProof="0" dirty="0">
              <a:ln>
                <a:noFill/>
              </a:ln>
              <a:solidFill>
                <a:srgbClr val="33CC33"/>
              </a:solidFill>
              <a:effectLst/>
              <a:uLnTx/>
              <a:uFillTx/>
              <a:latin typeface="Calibri"/>
              <a:ea typeface="ＭＳ Ｐゴシック" panose="020B0600070205080204" pitchFamily="50" charset="-128"/>
              <a:cs typeface="+mn-cs"/>
            </a:endParaRPr>
          </a:p>
        </p:txBody>
      </p:sp>
      <p:sp>
        <p:nvSpPr>
          <p:cNvPr id="28" name="Rectangle 5"/>
          <p:cNvSpPr>
            <a:spLocks noChangeArrowheads="1"/>
          </p:cNvSpPr>
          <p:nvPr/>
        </p:nvSpPr>
        <p:spPr bwMode="auto">
          <a:xfrm>
            <a:off x="617755" y="1613268"/>
            <a:ext cx="6118889" cy="562833"/>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44000" marR="0" lvl="0" indent="-288000" algn="just" defTabSz="1001908" rtl="0" eaLnBrk="1" fontAlgn="base" latinLnBrk="0" hangingPunct="1">
              <a:lnSpc>
                <a:spcPts val="1800"/>
              </a:lnSpc>
              <a:spcBef>
                <a:spcPts val="0"/>
              </a:spcBef>
              <a:spcAft>
                <a:spcPct val="0"/>
              </a:spcAft>
              <a:buClrTx/>
              <a:buSzTx/>
              <a:buFontTx/>
              <a:buNone/>
              <a:tabLst/>
              <a:defRPr/>
            </a:pPr>
            <a:r>
              <a:rPr kumimoji="1" lang="ja-JP" altLang="en-US" sz="1400" b="1"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令和３年３月分</a:t>
            </a:r>
            <a:r>
              <a:rPr kumimoji="1" lang="ja-JP" altLang="en-US" sz="1100" b="1"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（令和３年５月支払い）</a:t>
            </a:r>
            <a:r>
              <a:rPr kumimoji="1" lang="ja-JP" altLang="en-US" sz="14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から</a:t>
            </a:r>
            <a:endParaRPr kumimoji="1" lang="en-US" altLang="ja-JP" sz="1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800"/>
              </a:lnSpc>
              <a:spcBef>
                <a:spcPts val="0"/>
              </a:spcBef>
              <a:spcAft>
                <a:spcPct val="0"/>
              </a:spcAft>
              <a:buClrTx/>
              <a:buSzTx/>
              <a:buFontTx/>
              <a:buNone/>
              <a:tabLst/>
              <a:defRPr/>
            </a:pPr>
            <a:r>
              <a:rPr kumimoji="1" lang="ja-JP" altLang="en-US" sz="14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手当額の算出方法と支給制限に関する所得の算定方法が変更されます。</a:t>
            </a:r>
            <a:endParaRPr kumimoji="1" lang="en-US" altLang="ja-JP" sz="14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6" name="直線矢印コネクタ 35"/>
          <p:cNvCxnSpPr/>
          <p:nvPr/>
        </p:nvCxnSpPr>
        <p:spPr>
          <a:xfrm flipV="1">
            <a:off x="4426246" y="5615243"/>
            <a:ext cx="252000" cy="570"/>
          </a:xfrm>
          <a:prstGeom prst="straightConnector1">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8" name="テキスト ボックス 19"/>
          <p:cNvSpPr txBox="1">
            <a:spLocks noChangeArrowheads="1"/>
          </p:cNvSpPr>
          <p:nvPr/>
        </p:nvSpPr>
        <p:spPr bwMode="auto">
          <a:xfrm>
            <a:off x="4233410" y="5165930"/>
            <a:ext cx="648000" cy="388870"/>
          </a:xfrm>
          <a:prstGeom prst="rect">
            <a:avLst/>
          </a:prstGeom>
          <a:noFill/>
          <a:ln w="635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比較</a:t>
            </a:r>
            <a:endParaRPr kumimoji="0" lang="en-US" altLang="ja-JP"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調整</a:t>
            </a:r>
            <a:endParaRPr kumimoji="0" lang="ja-JP" altLang="ja-JP"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sp>
        <p:nvSpPr>
          <p:cNvPr id="54" name="角丸四角形 53"/>
          <p:cNvSpPr/>
          <p:nvPr/>
        </p:nvSpPr>
        <p:spPr>
          <a:xfrm>
            <a:off x="932938" y="4540410"/>
            <a:ext cx="6156000" cy="1548000"/>
          </a:xfrm>
          <a:prstGeom prst="roundRect">
            <a:avLst>
              <a:gd name="adj" fmla="val 6342"/>
            </a:avLst>
          </a:prstGeom>
          <a:noFill/>
          <a:ln w="22225" cap="rnd">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5" name="角丸四角形 54"/>
          <p:cNvSpPr/>
          <p:nvPr/>
        </p:nvSpPr>
        <p:spPr>
          <a:xfrm>
            <a:off x="932186" y="6339579"/>
            <a:ext cx="6156000" cy="1548000"/>
          </a:xfrm>
          <a:prstGeom prst="roundRect">
            <a:avLst>
              <a:gd name="adj" fmla="val 4406"/>
            </a:avLst>
          </a:prstGeom>
          <a:noFill/>
          <a:ln w="22225" cap="rnd">
            <a:solidFill>
              <a:srgbClr val="FF66F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4" name="正方形/長方形 6"/>
          <p:cNvSpPr>
            <a:spLocks noChangeArrowheads="1"/>
          </p:cNvSpPr>
          <p:nvPr/>
        </p:nvSpPr>
        <p:spPr bwMode="auto">
          <a:xfrm>
            <a:off x="2267126" y="4950018"/>
            <a:ext cx="1955364" cy="1008000"/>
          </a:xfrm>
          <a:prstGeom prst="rect">
            <a:avLst/>
          </a:prstGeom>
          <a:solidFill>
            <a:srgbClr val="FFDCFF"/>
          </a:solidFill>
          <a:ln w="12700">
            <a:solidFill>
              <a:schemeClr val="bg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ja-JP" sz="13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3" name="正方形/長方形 6"/>
          <p:cNvSpPr>
            <a:spLocks noChangeArrowheads="1"/>
          </p:cNvSpPr>
          <p:nvPr/>
        </p:nvSpPr>
        <p:spPr bwMode="auto">
          <a:xfrm>
            <a:off x="2268331" y="5598018"/>
            <a:ext cx="1954159" cy="360000"/>
          </a:xfrm>
          <a:prstGeom prst="rect">
            <a:avLst/>
          </a:prstGeom>
          <a:solidFill>
            <a:schemeClr val="accent5">
              <a:lumMod val="40000"/>
              <a:lumOff val="60000"/>
            </a:schemeClr>
          </a:solidFill>
          <a:ln w="12700">
            <a:solidFill>
              <a:srgbClr val="0070C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ja-JP" sz="13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7" name="正方形/長方形 56"/>
          <p:cNvSpPr/>
          <p:nvPr/>
        </p:nvSpPr>
        <p:spPr>
          <a:xfrm>
            <a:off x="2289190" y="4600590"/>
            <a:ext cx="1955364"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障害基礎年金等</a:t>
            </a:r>
            <a:endParaRPr kumimoji="1" lang="en-US" altLang="ja-JP"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8" name="正方形/長方形 57"/>
          <p:cNvSpPr/>
          <p:nvPr/>
        </p:nvSpPr>
        <p:spPr>
          <a:xfrm>
            <a:off x="2276779" y="4952593"/>
            <a:ext cx="1955364" cy="648000"/>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本体部分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9" name="正方形/長方形 58"/>
          <p:cNvSpPr/>
          <p:nvPr/>
        </p:nvSpPr>
        <p:spPr>
          <a:xfrm>
            <a:off x="2276779" y="5625551"/>
            <a:ext cx="1945711" cy="307777"/>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子の加算部分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1" name="正方形/長方形 10"/>
          <p:cNvSpPr/>
          <p:nvPr/>
        </p:nvSpPr>
        <p:spPr>
          <a:xfrm>
            <a:off x="2264554" y="4949906"/>
            <a:ext cx="1955364" cy="1008000"/>
          </a:xfrm>
          <a:prstGeom prst="rect">
            <a:avLst/>
          </a:prstGeom>
          <a:noFill/>
          <a:ln w="381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14" name="グループ化 13"/>
          <p:cNvGrpSpPr/>
          <p:nvPr/>
        </p:nvGrpSpPr>
        <p:grpSpPr>
          <a:xfrm>
            <a:off x="4892626" y="4602566"/>
            <a:ext cx="1980000" cy="1355452"/>
            <a:chOff x="3888482" y="6115323"/>
            <a:chExt cx="2016224" cy="1355452"/>
          </a:xfrm>
        </p:grpSpPr>
        <p:sp>
          <p:nvSpPr>
            <p:cNvPr id="35" name="正方形/長方形 3"/>
            <p:cNvSpPr>
              <a:spLocks noChangeArrowheads="1"/>
            </p:cNvSpPr>
            <p:nvPr/>
          </p:nvSpPr>
          <p:spPr bwMode="auto">
            <a:xfrm>
              <a:off x="3888706" y="6714775"/>
              <a:ext cx="2016000" cy="756000"/>
            </a:xfrm>
            <a:prstGeom prst="rect">
              <a:avLst/>
            </a:prstGeom>
            <a:noFill/>
            <a:ln w="12700">
              <a:solidFill>
                <a:srgbClr val="33CC33"/>
              </a:solidFill>
              <a:miter lim="800000"/>
              <a:headEnd/>
              <a:tailEnd/>
            </a:ln>
          </p:spPr>
          <p:txBody>
            <a:bodyPr vert="horz" wrap="square" lIns="180000" tIns="72000" rIns="144000" bIns="72000" numCol="1" anchor="ctr" anchorCtr="0" compatLnSpc="1">
              <a:prstTxWarp prst="textNoShape">
                <a:avLst/>
              </a:prstTxWarp>
            </a:bodyPr>
            <a:lstStyle/>
            <a:p>
              <a:pPr marL="0" marR="0" lvl="0" indent="0" algn="l" defTabSz="914400" rtl="0" eaLnBrk="0" fontAlgn="base" latinLnBrk="0" hangingPunct="0">
                <a:lnSpc>
                  <a:spcPts val="11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障害基礎年金等の全体額が</a:t>
              </a:r>
            </a:p>
            <a:p>
              <a:pPr marL="0" marR="0" lvl="0" indent="0" algn="l" defTabSz="914400" rtl="0" eaLnBrk="0" fontAlgn="base" latinLnBrk="0" hangingPunct="0">
                <a:lnSpc>
                  <a:spcPts val="11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児童扶養手当の額を上回る</a:t>
              </a:r>
            </a:p>
            <a:p>
              <a:pPr marL="0" marR="0" lvl="0" indent="0" algn="l" defTabSz="914400" rtl="0" eaLnBrk="0" fontAlgn="base" latinLnBrk="0" hangingPunct="0">
                <a:lnSpc>
                  <a:spcPts val="11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ため、手当全額が支給停止。</a:t>
              </a:r>
              <a:endParaRPr kumimoji="0" lang="ja-JP" altLang="ja-JP" sz="1000" b="0"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endParaRPr>
            </a:p>
          </p:txBody>
        </p:sp>
        <p:sp>
          <p:nvSpPr>
            <p:cNvPr id="60" name="正方形/長方形 59"/>
            <p:cNvSpPr/>
            <p:nvPr/>
          </p:nvSpPr>
          <p:spPr>
            <a:xfrm>
              <a:off x="3888482" y="6115323"/>
              <a:ext cx="201600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児童扶養手当</a:t>
              </a:r>
              <a:endParaRPr kumimoji="1" lang="en-US" altLang="ja-JP"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1" name="正方形/長方形 60"/>
            <p:cNvSpPr/>
            <p:nvPr/>
          </p:nvSpPr>
          <p:spPr>
            <a:xfrm>
              <a:off x="3888482" y="6704199"/>
              <a:ext cx="2016000" cy="756000"/>
            </a:xfrm>
            <a:prstGeom prst="rect">
              <a:avLst/>
            </a:prstGeom>
            <a:noFill/>
            <a:ln w="381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grpSp>
      <p:sp>
        <p:nvSpPr>
          <p:cNvPr id="63" name="AutoShape 2"/>
          <p:cNvSpPr>
            <a:spLocks noChangeArrowheads="1"/>
          </p:cNvSpPr>
          <p:nvPr/>
        </p:nvSpPr>
        <p:spPr bwMode="auto">
          <a:xfrm>
            <a:off x="1038102" y="4746702"/>
            <a:ext cx="1008000" cy="1080000"/>
          </a:xfrm>
          <a:prstGeom prst="roundRect">
            <a:avLst>
              <a:gd name="adj" fmla="val 16667"/>
            </a:avLst>
          </a:prstGeom>
          <a:solidFill>
            <a:schemeClr val="bg1">
              <a:lumMod val="95000"/>
            </a:schemeClr>
          </a:solidFill>
          <a:ln w="12700">
            <a:solidFill>
              <a:schemeClr val="tx1">
                <a:lumMod val="50000"/>
                <a:lumOff val="50000"/>
              </a:schemeClr>
            </a:solidFill>
            <a:round/>
            <a:headEnd/>
            <a:tailEnd/>
          </a:ln>
        </p:spPr>
        <p:txBody>
          <a:bodyPr vert="horz" wrap="square" lIns="0" tIns="54000" rIns="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endParaRPr kumimoji="1" lang="en-US" altLang="ja-JP" sz="12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正方形/長方形 61"/>
          <p:cNvSpPr/>
          <p:nvPr/>
        </p:nvSpPr>
        <p:spPr>
          <a:xfrm>
            <a:off x="1038102" y="4994314"/>
            <a:ext cx="1008000" cy="584775"/>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全額</a:t>
            </a:r>
            <a:endParaRPr kumimoji="1" lang="en-US" altLang="ja-JP" sz="16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支給停止</a:t>
            </a:r>
            <a:endParaRPr kumimoji="1" lang="en-US" altLang="ja-JP" sz="16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grpSp>
        <p:nvGrpSpPr>
          <p:cNvPr id="66" name="グループ化 65"/>
          <p:cNvGrpSpPr/>
          <p:nvPr/>
        </p:nvGrpSpPr>
        <p:grpSpPr>
          <a:xfrm>
            <a:off x="2264032" y="6391327"/>
            <a:ext cx="1977428" cy="1357428"/>
            <a:chOff x="1152178" y="6113347"/>
            <a:chExt cx="2038748" cy="1357428"/>
          </a:xfrm>
        </p:grpSpPr>
        <p:sp>
          <p:nvSpPr>
            <p:cNvPr id="67" name="正方形/長方形 6"/>
            <p:cNvSpPr>
              <a:spLocks noChangeArrowheads="1"/>
            </p:cNvSpPr>
            <p:nvPr/>
          </p:nvSpPr>
          <p:spPr bwMode="auto">
            <a:xfrm>
              <a:off x="1152178" y="6462775"/>
              <a:ext cx="2016000" cy="1008000"/>
            </a:xfrm>
            <a:prstGeom prst="rect">
              <a:avLst/>
            </a:prstGeom>
            <a:solidFill>
              <a:srgbClr val="FFDCFF"/>
            </a:solidFill>
            <a:ln w="12700">
              <a:solidFill>
                <a:srgbClr val="FF66FF"/>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ja-JP" sz="13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68" name="正方形/長方形 6"/>
            <p:cNvSpPr>
              <a:spLocks noChangeArrowheads="1"/>
            </p:cNvSpPr>
            <p:nvPr/>
          </p:nvSpPr>
          <p:spPr bwMode="auto">
            <a:xfrm>
              <a:off x="1153420" y="7110775"/>
              <a:ext cx="2014758" cy="360000"/>
            </a:xfrm>
            <a:prstGeom prst="rect">
              <a:avLst/>
            </a:prstGeom>
            <a:solidFill>
              <a:schemeClr val="accent5">
                <a:lumMod val="40000"/>
                <a:lumOff val="60000"/>
              </a:schemeClr>
            </a:solidFill>
            <a:ln w="12700">
              <a:solidFill>
                <a:srgbClr val="0070C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ja-JP" sz="13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69" name="正方形/長方形 68"/>
            <p:cNvSpPr/>
            <p:nvPr/>
          </p:nvSpPr>
          <p:spPr>
            <a:xfrm>
              <a:off x="1174926" y="6113347"/>
              <a:ext cx="201600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障害基礎年金等</a:t>
              </a:r>
              <a:endParaRPr kumimoji="1" lang="en-US" altLang="ja-JP"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0" name="正方形/長方形 69"/>
            <p:cNvSpPr/>
            <p:nvPr/>
          </p:nvSpPr>
          <p:spPr>
            <a:xfrm>
              <a:off x="1162130" y="6465350"/>
              <a:ext cx="2016000" cy="648000"/>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本体部分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1" name="正方形/長方形 70"/>
            <p:cNvSpPr/>
            <p:nvPr/>
          </p:nvSpPr>
          <p:spPr>
            <a:xfrm>
              <a:off x="1162130" y="7138308"/>
              <a:ext cx="2006048" cy="307777"/>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子の加算部分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2" name="正方形/長方形 71"/>
            <p:cNvSpPr/>
            <p:nvPr/>
          </p:nvSpPr>
          <p:spPr>
            <a:xfrm>
              <a:off x="1162620" y="7097325"/>
              <a:ext cx="2004350" cy="373337"/>
            </a:xfrm>
            <a:prstGeom prst="rect">
              <a:avLst/>
            </a:prstGeom>
            <a:noFill/>
            <a:ln w="381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sp>
        <p:nvSpPr>
          <p:cNvPr id="83" name="正方形/長方形 3"/>
          <p:cNvSpPr>
            <a:spLocks noChangeArrowheads="1"/>
          </p:cNvSpPr>
          <p:nvPr/>
        </p:nvSpPr>
        <p:spPr bwMode="auto">
          <a:xfrm>
            <a:off x="4916370" y="7001299"/>
            <a:ext cx="1979780" cy="396000"/>
          </a:xfrm>
          <a:prstGeom prst="rect">
            <a:avLst/>
          </a:prstGeom>
          <a:solidFill>
            <a:srgbClr val="D2FFD2"/>
          </a:solidFill>
          <a:ln w="1270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ja-JP" altLang="ja-JP" sz="11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74" name="正方形/長方形 3"/>
          <p:cNvSpPr>
            <a:spLocks noChangeArrowheads="1"/>
          </p:cNvSpPr>
          <p:nvPr/>
        </p:nvSpPr>
        <p:spPr bwMode="auto">
          <a:xfrm>
            <a:off x="4892252" y="6992755"/>
            <a:ext cx="1979780" cy="756000"/>
          </a:xfrm>
          <a:prstGeom prst="rect">
            <a:avLst/>
          </a:prstGeom>
          <a:noFill/>
          <a:ln w="12700">
            <a:solidFill>
              <a:srgbClr val="33CC33"/>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ja-JP" altLang="ja-JP" sz="11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75" name="正方形/長方形 74"/>
          <p:cNvSpPr/>
          <p:nvPr/>
        </p:nvSpPr>
        <p:spPr>
          <a:xfrm>
            <a:off x="4892032" y="6393303"/>
            <a:ext cx="197978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児童扶養手当</a:t>
            </a:r>
            <a:endParaRPr kumimoji="1" lang="en-US" altLang="ja-JP"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6" name="正方形/長方形 75"/>
          <p:cNvSpPr/>
          <p:nvPr/>
        </p:nvSpPr>
        <p:spPr>
          <a:xfrm>
            <a:off x="4892032" y="7371385"/>
            <a:ext cx="1979780" cy="366794"/>
          </a:xfrm>
          <a:prstGeom prst="rect">
            <a:avLst/>
          </a:prstGeom>
          <a:noFill/>
          <a:ln w="381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144000" tIns="72000"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子の加算部分と同額分は支給停止。</a:t>
            </a:r>
            <a:endParaRPr kumimoji="1" lang="ja-JP" altLang="en-US" sz="900" b="0" i="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cs typeface="+mn-cs"/>
            </a:endParaRPr>
          </a:p>
        </p:txBody>
      </p:sp>
      <p:grpSp>
        <p:nvGrpSpPr>
          <p:cNvPr id="77" name="グループ化 76"/>
          <p:cNvGrpSpPr/>
          <p:nvPr/>
        </p:nvGrpSpPr>
        <p:grpSpPr>
          <a:xfrm>
            <a:off x="1048926" y="6537439"/>
            <a:ext cx="1008000" cy="1080000"/>
            <a:chOff x="8641010" y="3654351"/>
            <a:chExt cx="1008000" cy="1080000"/>
          </a:xfrm>
        </p:grpSpPr>
        <p:sp>
          <p:nvSpPr>
            <p:cNvPr id="78" name="AutoShape 2"/>
            <p:cNvSpPr>
              <a:spLocks noChangeArrowheads="1"/>
            </p:cNvSpPr>
            <p:nvPr/>
          </p:nvSpPr>
          <p:spPr bwMode="auto">
            <a:xfrm>
              <a:off x="8641010" y="3654351"/>
              <a:ext cx="1008000" cy="1080000"/>
            </a:xfrm>
            <a:prstGeom prst="roundRect">
              <a:avLst>
                <a:gd name="adj" fmla="val 16667"/>
              </a:avLst>
            </a:prstGeom>
            <a:solidFill>
              <a:srgbClr val="D2FFD2"/>
            </a:solidFill>
            <a:ln w="25400">
              <a:noFill/>
              <a:round/>
              <a:headEnd/>
              <a:tailEnd/>
            </a:ln>
          </p:spPr>
          <p:txBody>
            <a:bodyPr vert="horz" wrap="square" lIns="0" tIns="54000" rIns="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endParaRPr kumimoji="1" lang="en-US" altLang="ja-JP" sz="12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9" name="正方形/長方形 78"/>
            <p:cNvSpPr/>
            <p:nvPr/>
          </p:nvSpPr>
          <p:spPr>
            <a:xfrm>
              <a:off x="8641010" y="3901964"/>
              <a:ext cx="1008000" cy="584775"/>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差額を</a:t>
              </a:r>
              <a:endParaRPr kumimoji="1" lang="en-US" altLang="ja-JP"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支給</a:t>
              </a:r>
              <a:endParaRPr kumimoji="1" lang="en-US" altLang="ja-JP"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sp>
        <p:nvSpPr>
          <p:cNvPr id="81" name="正方形/長方形 80"/>
          <p:cNvSpPr/>
          <p:nvPr/>
        </p:nvSpPr>
        <p:spPr>
          <a:xfrm>
            <a:off x="4432441" y="4608662"/>
            <a:ext cx="36000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82" name="正方形/長方形 81"/>
          <p:cNvSpPr/>
          <p:nvPr/>
        </p:nvSpPr>
        <p:spPr>
          <a:xfrm>
            <a:off x="4409778" y="6423298"/>
            <a:ext cx="36000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84" name="正方形/長方形 83"/>
          <p:cNvSpPr/>
          <p:nvPr/>
        </p:nvSpPr>
        <p:spPr>
          <a:xfrm>
            <a:off x="4905438" y="7009906"/>
            <a:ext cx="1980000" cy="334313"/>
          </a:xfrm>
          <a:prstGeom prst="rect">
            <a:avLst/>
          </a:prstGeom>
        </p:spPr>
        <p:txBody>
          <a:bodyPr wrap="square" tIns="72000" anchor="ctr" anchorCtr="0">
            <a:spAutoFit/>
          </a:bodyPr>
          <a:lstStyle/>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差額を支給</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 name="右中かっこ 2"/>
          <p:cNvSpPr/>
          <p:nvPr/>
        </p:nvSpPr>
        <p:spPr>
          <a:xfrm>
            <a:off x="4257680" y="4947216"/>
            <a:ext cx="144000" cy="1010690"/>
          </a:xfrm>
          <a:prstGeom prst="rightBrace">
            <a:avLst>
              <a:gd name="adj1" fmla="val 8333"/>
              <a:gd name="adj2" fmla="val 66832"/>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80" name="右中かっこ 79"/>
          <p:cNvSpPr/>
          <p:nvPr/>
        </p:nvSpPr>
        <p:spPr>
          <a:xfrm rot="10800000">
            <a:off x="4712032" y="5191762"/>
            <a:ext cx="144000" cy="764685"/>
          </a:xfrm>
          <a:prstGeom prst="rightBrace">
            <a:avLst>
              <a:gd name="adj1" fmla="val 8333"/>
              <a:gd name="adj2" fmla="val 43890"/>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cxnSp>
        <p:nvCxnSpPr>
          <p:cNvPr id="85" name="直線矢印コネクタ 84"/>
          <p:cNvCxnSpPr/>
          <p:nvPr/>
        </p:nvCxnSpPr>
        <p:spPr>
          <a:xfrm flipV="1">
            <a:off x="4421268" y="7574714"/>
            <a:ext cx="252000" cy="570"/>
          </a:xfrm>
          <a:prstGeom prst="straightConnector1">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6" name="テキスト ボックス 19"/>
          <p:cNvSpPr txBox="1">
            <a:spLocks noChangeArrowheads="1"/>
          </p:cNvSpPr>
          <p:nvPr/>
        </p:nvSpPr>
        <p:spPr bwMode="auto">
          <a:xfrm>
            <a:off x="4218225" y="7137087"/>
            <a:ext cx="648000" cy="388870"/>
          </a:xfrm>
          <a:prstGeom prst="rect">
            <a:avLst/>
          </a:prstGeom>
          <a:noFill/>
          <a:ln w="635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比較</a:t>
            </a:r>
            <a:endParaRPr kumimoji="0" lang="en-US" altLang="ja-JP"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調整</a:t>
            </a:r>
            <a:endParaRPr kumimoji="0" lang="ja-JP" altLang="ja-JP"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sp>
        <p:nvSpPr>
          <p:cNvPr id="87" name="右中かっこ 86"/>
          <p:cNvSpPr/>
          <p:nvPr/>
        </p:nvSpPr>
        <p:spPr>
          <a:xfrm>
            <a:off x="4257680" y="7378420"/>
            <a:ext cx="144000" cy="370222"/>
          </a:xfrm>
          <a:prstGeom prst="rightBrace">
            <a:avLst>
              <a:gd name="adj1" fmla="val 8333"/>
              <a:gd name="adj2" fmla="val 51395"/>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88" name="右中かっこ 87"/>
          <p:cNvSpPr/>
          <p:nvPr/>
        </p:nvSpPr>
        <p:spPr>
          <a:xfrm rot="10800000">
            <a:off x="4708933" y="7011057"/>
            <a:ext cx="144000" cy="727121"/>
          </a:xfrm>
          <a:prstGeom prst="rightBrace">
            <a:avLst>
              <a:gd name="adj1" fmla="val 8333"/>
              <a:gd name="adj2" fmla="val 23274"/>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89" name="右中かっこ 88"/>
          <p:cNvSpPr/>
          <p:nvPr/>
        </p:nvSpPr>
        <p:spPr>
          <a:xfrm>
            <a:off x="4916370" y="7011058"/>
            <a:ext cx="192280" cy="323712"/>
          </a:xfrm>
          <a:prstGeom prst="rightBrace">
            <a:avLst>
              <a:gd name="adj1" fmla="val 8333"/>
              <a:gd name="adj2" fmla="val 51139"/>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4" name="Rectangle 5"/>
          <p:cNvSpPr>
            <a:spLocks noChangeArrowheads="1"/>
          </p:cNvSpPr>
          <p:nvPr/>
        </p:nvSpPr>
        <p:spPr bwMode="auto">
          <a:xfrm>
            <a:off x="251393" y="8050700"/>
            <a:ext cx="6677061" cy="1229682"/>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44000" lvl="0" indent="-288000" algn="just" fontAlgn="base">
              <a:lnSpc>
                <a:spcPts val="1700"/>
              </a:lnSpc>
              <a:spcBef>
                <a:spcPts val="600"/>
              </a:spcBef>
              <a:spcAft>
                <a:spcPct val="0"/>
              </a:spcAft>
              <a:defRPr/>
            </a:pPr>
            <a:r>
              <a:rPr kumimoji="1" lang="ja-JP" altLang="en-US" sz="1200" b="0" i="0" u="none" strike="noStrike" kern="12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なお、障害基礎年金等以外の公的年金等を受給している方（障害基礎年金等は受給していない方）</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(※²)</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は、今回の改正後も、調整する公的年金等の範囲に変更はないので、公的</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年金等の額が児童扶養手当</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額を下回る場合は、</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その</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差額分を児童</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扶養</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手当として受給</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できます</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30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(※²) </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遺族年金、老齢年金、労災年金、遺族補償など</a:t>
            </a:r>
            <a:r>
              <a:rPr kumimoji="1" lang="ja-JP" altLang="en-US" sz="11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の障害年金以外の公的年金等や障害厚生年金（３級）のみを受給している方。</a:t>
            </a:r>
            <a:endParaRPr kumimoji="1" lang="en-US" altLang="ja-JP" sz="11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63308" y="-48023"/>
            <a:ext cx="1224878" cy="544294"/>
          </a:xfrm>
          <a:prstGeom prst="rect">
            <a:avLst/>
          </a:prstGeom>
        </p:spPr>
      </p:pic>
      <p:sp>
        <p:nvSpPr>
          <p:cNvPr id="8" name="正方形/長方形 7"/>
          <p:cNvSpPr/>
          <p:nvPr/>
        </p:nvSpPr>
        <p:spPr>
          <a:xfrm>
            <a:off x="362696" y="561802"/>
            <a:ext cx="6508108" cy="369332"/>
          </a:xfrm>
          <a:prstGeom prst="rect">
            <a:avLst/>
          </a:prstGeom>
        </p:spPr>
        <p:txBody>
          <a:bodyPr wrap="square">
            <a:sp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障害基礎年金等を受給しているひとり親のご家庭の皆さま</a:t>
            </a:r>
          </a:p>
        </p:txBody>
      </p:sp>
      <p:sp>
        <p:nvSpPr>
          <p:cNvPr id="9" name="正方形/長方形 8"/>
          <p:cNvSpPr/>
          <p:nvPr/>
        </p:nvSpPr>
        <p:spPr>
          <a:xfrm>
            <a:off x="0" y="896025"/>
            <a:ext cx="6871812" cy="646331"/>
          </a:xfrm>
          <a:prstGeom prst="rect">
            <a:avLst/>
          </a:prstGeom>
        </p:spPr>
        <p:txBody>
          <a:bodyPr wrap="square">
            <a:spAutoFit/>
          </a:bodyPr>
          <a:lstStyle/>
          <a:p>
            <a:pPr marL="0" marR="0" lvl="0" indent="0" algn="ctr" defTabSz="1001908" rtl="0" eaLnBrk="1" fontAlgn="auto" latinLnBrk="0" hangingPunct="1">
              <a:lnSpc>
                <a:spcPct val="100000"/>
              </a:lnSpc>
              <a:spcBef>
                <a:spcPts val="0"/>
              </a:spcBef>
              <a:spcAft>
                <a:spcPts val="0"/>
              </a:spcAft>
              <a:buClrTx/>
              <a:buSzTx/>
              <a:buFontTx/>
              <a:buNone/>
              <a:tabLst/>
              <a:defRPr/>
            </a:pPr>
            <a:r>
              <a:rPr kumimoji="1" lang="ja-JP" altLang="en-US" sz="3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「児童扶養手当」</a:t>
            </a:r>
            <a:r>
              <a:rPr kumimoji="1" lang="ja-JP" altLang="en-US" sz="2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が</a:t>
            </a:r>
            <a:r>
              <a:rPr kumimoji="1" lang="ja-JP" altLang="en-US" sz="2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変わります</a:t>
            </a:r>
            <a:endParaRPr kumimoji="1" lang="ja-JP" altLang="en-US" sz="2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91" name="円/楕円 81"/>
          <p:cNvSpPr/>
          <p:nvPr/>
        </p:nvSpPr>
        <p:spPr>
          <a:xfrm>
            <a:off x="81650" y="4765747"/>
            <a:ext cx="864000" cy="864000"/>
          </a:xfrm>
          <a:prstGeom prst="ellipse">
            <a:avLst/>
          </a:prstGeom>
          <a:solidFill>
            <a:srgbClr val="FFA9FF"/>
          </a:solidFill>
          <a:ln w="25400" cap="flat" cmpd="sng" algn="ctr">
            <a:solidFill>
              <a:srgbClr val="FFA9FF"/>
            </a:solidFill>
            <a:prstDash val="solid"/>
          </a:ln>
          <a:effectLst/>
        </p:spPr>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r>
              <a:rPr kumimoji="0" lang="ja-JP" altLang="en-US" sz="13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改正前</a:t>
            </a:r>
          </a:p>
        </p:txBody>
      </p:sp>
      <p:sp>
        <p:nvSpPr>
          <p:cNvPr id="92" name="円/楕円 99"/>
          <p:cNvSpPr/>
          <p:nvPr/>
        </p:nvSpPr>
        <p:spPr>
          <a:xfrm>
            <a:off x="41929" y="6533284"/>
            <a:ext cx="864000" cy="864000"/>
          </a:xfrm>
          <a:prstGeom prst="ellipse">
            <a:avLst/>
          </a:prstGeom>
          <a:solidFill>
            <a:srgbClr val="FF66FF"/>
          </a:solidFill>
          <a:ln w="25400" cap="flat" cmpd="sng" algn="ctr">
            <a:solidFill>
              <a:srgbClr val="FF66FF"/>
            </a:solidFill>
            <a:prstDash val="solid"/>
          </a:ln>
          <a:effectLst/>
        </p:spPr>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r>
              <a:rPr kumimoji="0" lang="ja-JP" altLang="en-US" sz="16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改正後</a:t>
            </a:r>
          </a:p>
        </p:txBody>
      </p:sp>
      <p:sp>
        <p:nvSpPr>
          <p:cNvPr id="93" name="二等辺三角形 92"/>
          <p:cNvSpPr/>
          <p:nvPr/>
        </p:nvSpPr>
        <p:spPr>
          <a:xfrm rot="5400000">
            <a:off x="874194" y="4985084"/>
            <a:ext cx="216000" cy="229869"/>
          </a:xfrm>
          <a:prstGeom prst="triangle">
            <a:avLst/>
          </a:prstGeom>
          <a:solidFill>
            <a:srgbClr val="FFA9FF"/>
          </a:solidFill>
          <a:ln w="25400" cap="flat" cmpd="sng" algn="ctr">
            <a:solidFill>
              <a:srgbClr val="FFA9FF"/>
            </a:solidFill>
            <a:prstDash val="solid"/>
          </a:ln>
          <a:effectLst/>
        </p:spPr>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endPar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5" name="二等辺三角形 94"/>
          <p:cNvSpPr/>
          <p:nvPr/>
        </p:nvSpPr>
        <p:spPr>
          <a:xfrm rot="5400000">
            <a:off x="844982" y="6777048"/>
            <a:ext cx="216000" cy="229869"/>
          </a:xfrm>
          <a:prstGeom prst="triangle">
            <a:avLst/>
          </a:prstGeom>
          <a:solidFill>
            <a:srgbClr val="FF66FF"/>
          </a:solidFill>
          <a:ln w="25400" cap="flat" cmpd="sng" algn="ctr">
            <a:solidFill>
              <a:srgbClr val="FF66FF"/>
            </a:solidFill>
            <a:prstDash val="solid"/>
          </a:ln>
          <a:effectLst/>
        </p:spPr>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endPar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97" name="直線矢印コネクタ 96"/>
          <p:cNvCxnSpPr/>
          <p:nvPr/>
        </p:nvCxnSpPr>
        <p:spPr>
          <a:xfrm flipH="1">
            <a:off x="464465" y="5745871"/>
            <a:ext cx="6356" cy="683734"/>
          </a:xfrm>
          <a:prstGeom prst="straightConnector1">
            <a:avLst/>
          </a:prstGeom>
          <a:noFill/>
          <a:ln w="57150" cap="flat" cmpd="sng" algn="ctr">
            <a:solidFill>
              <a:sysClr val="window" lastClr="FFFFFF">
                <a:lumMod val="65000"/>
              </a:sysClr>
            </a:solidFill>
            <a:prstDash val="sysDot"/>
            <a:tailEnd type="arrow" w="med" len="sm"/>
          </a:ln>
          <a:effectLst/>
        </p:spPr>
      </p:cxnSp>
    </p:spTree>
    <p:extLst>
      <p:ext uri="{BB962C8B-B14F-4D97-AF65-F5344CB8AC3E}">
        <p14:creationId xmlns:p14="http://schemas.microsoft.com/office/powerpoint/2010/main" val="16996135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5"/>
          <p:cNvSpPr>
            <a:spLocks noChangeArrowheads="1"/>
          </p:cNvSpPr>
          <p:nvPr/>
        </p:nvSpPr>
        <p:spPr bwMode="auto">
          <a:xfrm>
            <a:off x="251393" y="730598"/>
            <a:ext cx="6677061" cy="1986941"/>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44000" marR="0" lvl="0" indent="-288000" algn="just" defTabSz="1001908" rtl="0" eaLnBrk="1" fontAlgn="base" latinLnBrk="0" hangingPunct="1">
              <a:lnSpc>
                <a:spcPts val="1700"/>
              </a:lnSpc>
              <a:spcBef>
                <a:spcPts val="600"/>
              </a:spcBef>
              <a:spcAft>
                <a:spcPct val="0"/>
              </a:spcAft>
              <a:buClrTx/>
              <a:buSzTx/>
              <a:buFontTx/>
              <a:buNone/>
              <a:tabLst/>
              <a:defRPr/>
            </a:pPr>
            <a:r>
              <a:rPr kumimoji="1" lang="ja-JP" altLang="en-US" sz="1200" b="0" i="0" u="none" strike="noStrike" kern="1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児童扶養手当制度には、受給資格者</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母子家庭の母など</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と受給資格者と生計を同じくする民法上の扶養義務者</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子どもの祖父母など</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などについて、それぞれ前年の所得に応じて支給を制限する取り扱い</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(※³)</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があります。</a:t>
            </a:r>
            <a:endPar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30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(※³) </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支給制限の額は、扶養親族の数などによって異なります。</a:t>
            </a:r>
            <a:endPar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08000" marR="0" lvl="0" indent="468000" algn="just" defTabSz="1001908" rtl="0" eaLnBrk="1" fontAlgn="base" latinLnBrk="0" hangingPunct="1">
              <a:lnSpc>
                <a:spcPts val="1700"/>
              </a:lnSpc>
              <a:spcBef>
                <a:spcPts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詳しくは、お住まいの市区町村へお問い合わせください。</a:t>
            </a:r>
            <a:endParaRPr kumimoji="1" lang="en-US" altLang="ja-JP" sz="1100" b="0" i="0" u="none" strike="noStrike" kern="12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600"/>
              </a:spcBef>
              <a:spcAft>
                <a:spcPct val="0"/>
              </a:spcAft>
              <a:buClrTx/>
              <a:buSzTx/>
              <a:buFontTx/>
              <a:buNone/>
              <a:tabLst/>
              <a:defRPr/>
            </a:pPr>
            <a:r>
              <a:rPr kumimoji="1" lang="ja-JP" altLang="en-US" sz="1200" b="0" i="0" u="none" strike="noStrike" kern="12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令和３年３月分の手当以降は、</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障害基礎年金等を受給している受給資格者</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の支給制限に関する</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「所得」に非課税公的年金給付等</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⁴</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が含まれます。</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30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⁴</a:t>
            </a:r>
            <a:r>
              <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障害年金、遺族年金、労災年金、遺族補償など。</a:t>
            </a:r>
            <a:endPar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AutoShape 2"/>
          <p:cNvSpPr>
            <a:spLocks noChangeArrowheads="1"/>
          </p:cNvSpPr>
          <p:nvPr/>
        </p:nvSpPr>
        <p:spPr bwMode="auto">
          <a:xfrm>
            <a:off x="281936" y="3107710"/>
            <a:ext cx="1224000" cy="2556000"/>
          </a:xfrm>
          <a:custGeom>
            <a:avLst/>
            <a:gdLst>
              <a:gd name="connsiteX0" fmla="*/ 0 w 1308523"/>
              <a:gd name="connsiteY0" fmla="*/ 218092 h 1459950"/>
              <a:gd name="connsiteX1" fmla="*/ 218092 w 1308523"/>
              <a:gd name="connsiteY1" fmla="*/ 0 h 1459950"/>
              <a:gd name="connsiteX2" fmla="*/ 10904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218092 h 1459950"/>
              <a:gd name="connsiteX0" fmla="*/ 0 w 1308523"/>
              <a:gd name="connsiteY0" fmla="*/ 156179 h 1459950"/>
              <a:gd name="connsiteX1" fmla="*/ 218092 w 1308523"/>
              <a:gd name="connsiteY1" fmla="*/ 0 h 1459950"/>
              <a:gd name="connsiteX2" fmla="*/ 10904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0904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1666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166631 w 1308523"/>
              <a:gd name="connsiteY2" fmla="*/ 0 h 1459950"/>
              <a:gd name="connsiteX3" fmla="*/ 1308523 w 1308523"/>
              <a:gd name="connsiteY3" fmla="*/ 16094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166631 w 1308523"/>
              <a:gd name="connsiteY2" fmla="*/ 0 h 1459950"/>
              <a:gd name="connsiteX3" fmla="*/ 1308523 w 1308523"/>
              <a:gd name="connsiteY3" fmla="*/ 160942 h 1459950"/>
              <a:gd name="connsiteX4" fmla="*/ 1308523 w 1308523"/>
              <a:gd name="connsiteY4" fmla="*/ 126090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13285"/>
              <a:gd name="connsiteY0" fmla="*/ 156179 h 1459950"/>
              <a:gd name="connsiteX1" fmla="*/ 146654 w 1313285"/>
              <a:gd name="connsiteY1" fmla="*/ 0 h 1459950"/>
              <a:gd name="connsiteX2" fmla="*/ 1166631 w 1313285"/>
              <a:gd name="connsiteY2" fmla="*/ 0 h 1459950"/>
              <a:gd name="connsiteX3" fmla="*/ 1308523 w 1313285"/>
              <a:gd name="connsiteY3" fmla="*/ 160942 h 1459950"/>
              <a:gd name="connsiteX4" fmla="*/ 1313285 w 1313285"/>
              <a:gd name="connsiteY4" fmla="*/ 1318058 h 1459950"/>
              <a:gd name="connsiteX5" fmla="*/ 1090431 w 1313285"/>
              <a:gd name="connsiteY5" fmla="*/ 1459950 h 1459950"/>
              <a:gd name="connsiteX6" fmla="*/ 218092 w 1313285"/>
              <a:gd name="connsiteY6" fmla="*/ 1459950 h 1459950"/>
              <a:gd name="connsiteX7" fmla="*/ 0 w 1313285"/>
              <a:gd name="connsiteY7" fmla="*/ 1241858 h 1459950"/>
              <a:gd name="connsiteX8" fmla="*/ 0 w 1313285"/>
              <a:gd name="connsiteY8" fmla="*/ 156179 h 1459950"/>
              <a:gd name="connsiteX0" fmla="*/ 0 w 1313285"/>
              <a:gd name="connsiteY0" fmla="*/ 156179 h 1464712"/>
              <a:gd name="connsiteX1" fmla="*/ 146654 w 1313285"/>
              <a:gd name="connsiteY1" fmla="*/ 0 h 1464712"/>
              <a:gd name="connsiteX2" fmla="*/ 1166631 w 1313285"/>
              <a:gd name="connsiteY2" fmla="*/ 0 h 1464712"/>
              <a:gd name="connsiteX3" fmla="*/ 1308523 w 1313285"/>
              <a:gd name="connsiteY3" fmla="*/ 160942 h 1464712"/>
              <a:gd name="connsiteX4" fmla="*/ 1313285 w 1313285"/>
              <a:gd name="connsiteY4" fmla="*/ 1318058 h 1464712"/>
              <a:gd name="connsiteX5" fmla="*/ 1147581 w 1313285"/>
              <a:gd name="connsiteY5" fmla="*/ 1464712 h 1464712"/>
              <a:gd name="connsiteX6" fmla="*/ 218092 w 1313285"/>
              <a:gd name="connsiteY6" fmla="*/ 1459950 h 1464712"/>
              <a:gd name="connsiteX7" fmla="*/ 0 w 1313285"/>
              <a:gd name="connsiteY7" fmla="*/ 1241858 h 1464712"/>
              <a:gd name="connsiteX8" fmla="*/ 0 w 1313285"/>
              <a:gd name="connsiteY8" fmla="*/ 156179 h 1464712"/>
              <a:gd name="connsiteX0" fmla="*/ 0 w 1313285"/>
              <a:gd name="connsiteY0" fmla="*/ 156179 h 1464712"/>
              <a:gd name="connsiteX1" fmla="*/ 146654 w 1313285"/>
              <a:gd name="connsiteY1" fmla="*/ 0 h 1464712"/>
              <a:gd name="connsiteX2" fmla="*/ 1166631 w 1313285"/>
              <a:gd name="connsiteY2" fmla="*/ 0 h 1464712"/>
              <a:gd name="connsiteX3" fmla="*/ 1308523 w 1313285"/>
              <a:gd name="connsiteY3" fmla="*/ 160942 h 1464712"/>
              <a:gd name="connsiteX4" fmla="*/ 1313285 w 1313285"/>
              <a:gd name="connsiteY4" fmla="*/ 1318058 h 1464712"/>
              <a:gd name="connsiteX5" fmla="*/ 1147581 w 1313285"/>
              <a:gd name="connsiteY5" fmla="*/ 1464712 h 1464712"/>
              <a:gd name="connsiteX6" fmla="*/ 127605 w 1313285"/>
              <a:gd name="connsiteY6" fmla="*/ 1459950 h 1464712"/>
              <a:gd name="connsiteX7" fmla="*/ 0 w 1313285"/>
              <a:gd name="connsiteY7" fmla="*/ 1241858 h 1464712"/>
              <a:gd name="connsiteX8" fmla="*/ 0 w 1313285"/>
              <a:gd name="connsiteY8" fmla="*/ 156179 h 1464712"/>
              <a:gd name="connsiteX0" fmla="*/ 0 w 1313285"/>
              <a:gd name="connsiteY0" fmla="*/ 156179 h 1464712"/>
              <a:gd name="connsiteX1" fmla="*/ 146654 w 1313285"/>
              <a:gd name="connsiteY1" fmla="*/ 0 h 1464712"/>
              <a:gd name="connsiteX2" fmla="*/ 1166631 w 1313285"/>
              <a:gd name="connsiteY2" fmla="*/ 0 h 1464712"/>
              <a:gd name="connsiteX3" fmla="*/ 1308523 w 1313285"/>
              <a:gd name="connsiteY3" fmla="*/ 160942 h 1464712"/>
              <a:gd name="connsiteX4" fmla="*/ 1313285 w 1313285"/>
              <a:gd name="connsiteY4" fmla="*/ 1318058 h 1464712"/>
              <a:gd name="connsiteX5" fmla="*/ 1147581 w 1313285"/>
              <a:gd name="connsiteY5" fmla="*/ 1464712 h 1464712"/>
              <a:gd name="connsiteX6" fmla="*/ 127605 w 1313285"/>
              <a:gd name="connsiteY6" fmla="*/ 1459950 h 1464712"/>
              <a:gd name="connsiteX7" fmla="*/ 0 w 1313285"/>
              <a:gd name="connsiteY7" fmla="*/ 1284720 h 1464712"/>
              <a:gd name="connsiteX8" fmla="*/ 0 w 1313285"/>
              <a:gd name="connsiteY8" fmla="*/ 156179 h 1464712"/>
              <a:gd name="connsiteX0" fmla="*/ 0 w 1308981"/>
              <a:gd name="connsiteY0" fmla="*/ 156179 h 1464712"/>
              <a:gd name="connsiteX1" fmla="*/ 146654 w 1308981"/>
              <a:gd name="connsiteY1" fmla="*/ 0 h 1464712"/>
              <a:gd name="connsiteX2" fmla="*/ 1166631 w 1308981"/>
              <a:gd name="connsiteY2" fmla="*/ 0 h 1464712"/>
              <a:gd name="connsiteX3" fmla="*/ 1308523 w 1308981"/>
              <a:gd name="connsiteY3" fmla="*/ 160942 h 1464712"/>
              <a:gd name="connsiteX4" fmla="*/ 1308523 w 1308981"/>
              <a:gd name="connsiteY4" fmla="*/ 1318058 h 1464712"/>
              <a:gd name="connsiteX5" fmla="*/ 1147581 w 1308981"/>
              <a:gd name="connsiteY5" fmla="*/ 1464712 h 1464712"/>
              <a:gd name="connsiteX6" fmla="*/ 127605 w 1308981"/>
              <a:gd name="connsiteY6" fmla="*/ 1459950 h 1464712"/>
              <a:gd name="connsiteX7" fmla="*/ 0 w 1308981"/>
              <a:gd name="connsiteY7" fmla="*/ 1284720 h 1464712"/>
              <a:gd name="connsiteX8" fmla="*/ 0 w 1308981"/>
              <a:gd name="connsiteY8" fmla="*/ 156179 h 1464712"/>
              <a:gd name="connsiteX0" fmla="*/ 0 w 1318185"/>
              <a:gd name="connsiteY0" fmla="*/ 156179 h 1464712"/>
              <a:gd name="connsiteX1" fmla="*/ 146654 w 1318185"/>
              <a:gd name="connsiteY1" fmla="*/ 0 h 1464712"/>
              <a:gd name="connsiteX2" fmla="*/ 1166631 w 1318185"/>
              <a:gd name="connsiteY2" fmla="*/ 0 h 1464712"/>
              <a:gd name="connsiteX3" fmla="*/ 1318048 w 1318185"/>
              <a:gd name="connsiteY3" fmla="*/ 213330 h 1464712"/>
              <a:gd name="connsiteX4" fmla="*/ 1308523 w 1318185"/>
              <a:gd name="connsiteY4" fmla="*/ 1318058 h 1464712"/>
              <a:gd name="connsiteX5" fmla="*/ 1147581 w 1318185"/>
              <a:gd name="connsiteY5" fmla="*/ 1464712 h 1464712"/>
              <a:gd name="connsiteX6" fmla="*/ 127605 w 1318185"/>
              <a:gd name="connsiteY6" fmla="*/ 1459950 h 1464712"/>
              <a:gd name="connsiteX7" fmla="*/ 0 w 1318185"/>
              <a:gd name="connsiteY7" fmla="*/ 1284720 h 1464712"/>
              <a:gd name="connsiteX8" fmla="*/ 0 w 1318185"/>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213330 h 1464712"/>
              <a:gd name="connsiteX4" fmla="*/ 1322811 w 1322811"/>
              <a:gd name="connsiteY4" fmla="*/ 1318058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175230 h 1464712"/>
              <a:gd name="connsiteX4" fmla="*/ 1322811 w 1322811"/>
              <a:gd name="connsiteY4" fmla="*/ 1318058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151417 h 1464712"/>
              <a:gd name="connsiteX4" fmla="*/ 1322811 w 1322811"/>
              <a:gd name="connsiteY4" fmla="*/ 1318058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151417 h 1464712"/>
              <a:gd name="connsiteX4" fmla="*/ 1322811 w 1322811"/>
              <a:gd name="connsiteY4" fmla="*/ 1332345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22811" h="1464712">
                <a:moveTo>
                  <a:pt x="0" y="156179"/>
                </a:moveTo>
                <a:cubicBezTo>
                  <a:pt x="0" y="35730"/>
                  <a:pt x="26205" y="0"/>
                  <a:pt x="146654" y="0"/>
                </a:cubicBezTo>
                <a:lnTo>
                  <a:pt x="1166631" y="0"/>
                </a:lnTo>
                <a:cubicBezTo>
                  <a:pt x="1287080" y="0"/>
                  <a:pt x="1318048" y="30968"/>
                  <a:pt x="1318048" y="151417"/>
                </a:cubicBezTo>
                <a:cubicBezTo>
                  <a:pt x="1319635" y="537122"/>
                  <a:pt x="1321224" y="946640"/>
                  <a:pt x="1322811" y="1332345"/>
                </a:cubicBezTo>
                <a:cubicBezTo>
                  <a:pt x="1322811" y="1452794"/>
                  <a:pt x="1268030" y="1464712"/>
                  <a:pt x="1147581" y="1464712"/>
                </a:cubicBezTo>
                <a:lnTo>
                  <a:pt x="127605" y="1459950"/>
                </a:lnTo>
                <a:cubicBezTo>
                  <a:pt x="7156" y="1459950"/>
                  <a:pt x="0" y="1405169"/>
                  <a:pt x="0" y="1284720"/>
                </a:cubicBezTo>
                <a:lnTo>
                  <a:pt x="0" y="156179"/>
                </a:lnTo>
                <a:close/>
              </a:path>
            </a:pathLst>
          </a:custGeom>
          <a:solidFill>
            <a:srgbClr val="33CC33"/>
          </a:solidFill>
          <a:ln w="25400">
            <a:noFill/>
            <a:round/>
            <a:headEnd/>
            <a:tailEnd/>
          </a:ln>
        </p:spPr>
        <p:txBody>
          <a:bodyPr vert="horz" wrap="square" lIns="0" tIns="36000" rIns="0" bIns="0" numCol="1" anchor="ctr" anchorCtr="0" compatLnSpc="1">
            <a:prstTxWarp prst="textNoShape">
              <a:avLst/>
            </a:prstTxWarp>
          </a:bodyPr>
          <a:lstStyle/>
          <a:p>
            <a:pPr marL="0" marR="0" lvl="0" indent="0" algn="ctr" defTabSz="1001908" rtl="0" eaLnBrk="1" fontAlgn="base" latinLnBrk="0" hangingPunct="1">
              <a:lnSpc>
                <a:spcPts val="18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a:t>
            </a:r>
            <a:endParaRPr kumimoji="1" lang="en-US" altLang="ja-JP"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1001908" rtl="0" eaLnBrk="1" fontAlgn="base" latinLnBrk="0" hangingPunct="1">
              <a:lnSpc>
                <a:spcPts val="18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の月</a:t>
            </a:r>
            <a:r>
              <a:rPr kumimoji="1" lang="ja-JP" altLang="en-US" sz="1400" b="1" i="0" u="none" strike="noStrike" kern="1200" cap="none" spc="-30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額</a:t>
            </a:r>
            <a:endParaRPr kumimoji="1" lang="en-US" altLang="ja-JP" sz="1400" b="1" i="0" u="none" strike="noStrike" kern="1200" cap="none" spc="-30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1001908" rtl="0" eaLnBrk="1" fontAlgn="base" latinLnBrk="0" hangingPunct="1">
              <a:lnSpc>
                <a:spcPts val="1800"/>
              </a:lnSpc>
              <a:spcBef>
                <a:spcPct val="0"/>
              </a:spcBef>
              <a:spcAft>
                <a:spcPct val="0"/>
              </a:spcAft>
              <a:buClrTx/>
              <a:buSzTx/>
              <a:buFontTx/>
              <a:buNone/>
              <a:tabLst/>
              <a:defRPr/>
            </a:pPr>
            <a:r>
              <a:rPr kumimoji="1" lang="ja-JP" altLang="en-US" sz="10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（令和２年４月～）</a:t>
            </a:r>
            <a:endParaRPr kumimoji="1" lang="ja-JP" altLang="en-US" sz="1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Rectangle 5"/>
          <p:cNvSpPr>
            <a:spLocks noChangeArrowheads="1"/>
          </p:cNvSpPr>
          <p:nvPr/>
        </p:nvSpPr>
        <p:spPr bwMode="auto">
          <a:xfrm>
            <a:off x="1542397" y="8278166"/>
            <a:ext cx="5215739" cy="1259819"/>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52400" marR="0" lvl="0" indent="-152400" algn="l" defTabSz="1001908" rtl="0" eaLnBrk="0" fontAlgn="base" latinLnBrk="0" hangingPunct="0">
              <a:lnSpc>
                <a:spcPts val="17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◆通常、手当は申請の翌月分から支給開始となりますが、これまで障害年金を受給していたため児童扶養手当を受給できなかった方のうち、令和３年３月１日に支給要件を満たしている方は、令和３年６月</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日までに申請すれば、令和３年３月分の手当から受給できます。</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52400" marR="0" lvl="0" indent="-152400" algn="l" defTabSz="1001908" rtl="0" eaLnBrk="0" fontAlgn="base" latinLnBrk="0" hangingPunct="0">
              <a:lnSpc>
                <a:spcPts val="1700"/>
              </a:lnSpc>
              <a:spcBef>
                <a:spcPts val="60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◆令和３年３月分と４月分の手当は、</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令和３年５月に支払われます。</a:t>
            </a:r>
            <a:endPar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AutoShape 2"/>
          <p:cNvSpPr>
            <a:spLocks noChangeArrowheads="1"/>
          </p:cNvSpPr>
          <p:nvPr/>
        </p:nvSpPr>
        <p:spPr bwMode="auto">
          <a:xfrm>
            <a:off x="286128" y="8208807"/>
            <a:ext cx="1224000" cy="1432178"/>
          </a:xfrm>
          <a:prstGeom prst="roundRect">
            <a:avLst>
              <a:gd name="adj" fmla="val 16667"/>
            </a:avLst>
          </a:prstGeom>
          <a:solidFill>
            <a:srgbClr val="33CC33"/>
          </a:solidFill>
          <a:ln w="25400">
            <a:noFill/>
            <a:round/>
            <a:headEnd/>
            <a:tailEnd/>
          </a:ln>
        </p:spPr>
        <p:txBody>
          <a:bodyPr vert="horz" wrap="square" lIns="0" tIns="54000" rIns="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支給開始月</a:t>
            </a:r>
            <a:endParaRPr kumimoji="1" lang="en-US" altLang="ja-JP"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テキスト ボックス 41"/>
          <p:cNvSpPr txBox="1"/>
          <p:nvPr/>
        </p:nvSpPr>
        <p:spPr>
          <a:xfrm>
            <a:off x="1532872" y="3143018"/>
            <a:ext cx="5503464" cy="2539157"/>
          </a:xfrm>
          <a:prstGeom prst="rect">
            <a:avLst/>
          </a:prstGeom>
          <a:noFill/>
        </p:spPr>
        <p:txBody>
          <a:bodyPr wrap="square" lIns="100800" tIns="0" rIns="0" bIns="0" rtlCol="0">
            <a:spAutoFit/>
          </a:bodyPr>
          <a:lstStyle/>
          <a:p>
            <a:pPr marL="0" marR="0" lvl="0" indent="0" algn="l" defTabSz="1268413" rtl="0" eaLnBrk="1" fontAlgn="base" latinLnBrk="0" hangingPunct="1">
              <a:lnSpc>
                <a:spcPts val="18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◆子どもが１人</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場合</a:t>
            </a:r>
            <a:endParaRPr kumimoji="1" lang="en-US" altLang="ja-JP"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268413" rtl="0" eaLnBrk="1" fontAlgn="base" latinLnBrk="0" hangingPunct="1">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全部</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43,160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　</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969963" rtl="0" eaLnBrk="1" fontAlgn="base" latinLnBrk="0" hangingPunct="1">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一部支給</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43,150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10,180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⁵）</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1001908" rtl="0" eaLnBrk="0" fontAlgn="base" latinLnBrk="0" hangingPunct="0">
              <a:lnSpc>
                <a:spcPts val="1800"/>
              </a:lnSpc>
              <a:spcBef>
                <a:spcPts val="600"/>
              </a:spcBef>
              <a:spcAft>
                <a:spcPct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◆子ども２人目の加算額</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001908" rtl="0" eaLnBrk="0" fontAlgn="base" latinLnBrk="0" hangingPunct="0">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全部</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10,190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001908" rtl="0" eaLnBrk="0" fontAlgn="base" latinLnBrk="0" hangingPunct="0">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一部</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10,180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5,100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⁵）</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1001908" rtl="0" eaLnBrk="0" fontAlgn="base" latinLnBrk="0" hangingPunct="0">
              <a:lnSpc>
                <a:spcPts val="1800"/>
              </a:lnSpc>
              <a:spcBef>
                <a:spcPts val="600"/>
              </a:spcBef>
              <a:spcAft>
                <a:spcPct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◆子ども３人目</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以降の加算</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額</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（１人につき）</a:t>
            </a:r>
            <a:endPar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001908" rtl="0" eaLnBrk="0" fontAlgn="base" latinLnBrk="0" hangingPunct="0">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全部</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6,110</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001908" rtl="0" eaLnBrk="0" fontAlgn="base" latinLnBrk="0" hangingPunct="0">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一部支給：  </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6,100</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 </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3,060</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⁵）</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1001908" rtl="0" eaLnBrk="0" fontAlgn="base" latinLnBrk="0" hangingPunct="0">
              <a:lnSpc>
                <a:spcPts val="1800"/>
              </a:lnSpc>
              <a:spcBef>
                <a:spcPts val="600"/>
              </a:spcBef>
              <a:spcAft>
                <a:spcPct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⁵</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所得に応じて決定されます。</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4" name="Rectangle 5"/>
          <p:cNvSpPr>
            <a:spLocks noChangeArrowheads="1"/>
          </p:cNvSpPr>
          <p:nvPr/>
        </p:nvSpPr>
        <p:spPr bwMode="auto">
          <a:xfrm>
            <a:off x="1535496" y="6303351"/>
            <a:ext cx="5208923" cy="1259819"/>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52400" marR="0" lvl="0" indent="-152400" algn="l" defTabSz="1001908" rtl="0" eaLnBrk="0" fontAlgn="base" latinLnBrk="0" hangingPunct="0">
              <a:lnSpc>
                <a:spcPts val="17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◆既に児童扶養手当受給資格者として認定を受けている方は、原則、申請は不要です。</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52400" marR="0" lvl="0" indent="-152400" algn="l" defTabSz="1001908" rtl="0" eaLnBrk="0" fontAlgn="base" latinLnBrk="0" hangingPunct="0">
              <a:lnSpc>
                <a:spcPts val="1700"/>
              </a:lnSpc>
              <a:spcBef>
                <a:spcPts val="60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◆それ以外の方は、</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児童扶養手当を受給するためには、お住まいの市区町村への申請が必要です。</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なお、令和３年３月１日より前であっても</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事前申請は可能</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です。</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AutoShape 2"/>
          <p:cNvSpPr>
            <a:spLocks noChangeArrowheads="1"/>
          </p:cNvSpPr>
          <p:nvPr/>
        </p:nvSpPr>
        <p:spPr bwMode="auto">
          <a:xfrm>
            <a:off x="281936" y="6302412"/>
            <a:ext cx="1224000" cy="1296000"/>
          </a:xfrm>
          <a:prstGeom prst="roundRect">
            <a:avLst>
              <a:gd name="adj" fmla="val 16667"/>
            </a:avLst>
          </a:prstGeom>
          <a:solidFill>
            <a:srgbClr val="33CC33"/>
          </a:solidFill>
          <a:ln w="25400">
            <a:noFill/>
            <a:round/>
            <a:headEnd/>
            <a:tailEnd/>
          </a:ln>
        </p:spPr>
        <p:txBody>
          <a:bodyPr vert="horz" wrap="square" lIns="0" tIns="54000" rIns="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手当を受給</a:t>
            </a:r>
            <a:endParaRPr kumimoji="1"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1001908"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するための</a:t>
            </a:r>
            <a:endParaRPr kumimoji="1" lang="en-US" altLang="ja-JP"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1001908"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手続き</a:t>
            </a:r>
            <a:endParaRPr kumimoji="1" lang="en-US" altLang="ja-JP"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p:cNvSpPr/>
          <p:nvPr/>
        </p:nvSpPr>
        <p:spPr>
          <a:xfrm>
            <a:off x="129213" y="197967"/>
            <a:ext cx="6910804" cy="427090"/>
          </a:xfrm>
          <a:prstGeom prst="rect">
            <a:avLst/>
          </a:prstGeom>
          <a:solidFill>
            <a:srgbClr val="FFDC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23" name="正方形/長方形 22"/>
          <p:cNvSpPr/>
          <p:nvPr/>
        </p:nvSpPr>
        <p:spPr>
          <a:xfrm>
            <a:off x="129212" y="202877"/>
            <a:ext cx="133349" cy="427090"/>
          </a:xfrm>
          <a:prstGeom prst="rect">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5" name="テキスト ボックス 24"/>
          <p:cNvSpPr txBox="1"/>
          <p:nvPr/>
        </p:nvSpPr>
        <p:spPr>
          <a:xfrm>
            <a:off x="267919" y="201151"/>
            <a:ext cx="6302772" cy="432000"/>
          </a:xfrm>
          <a:prstGeom prst="rect">
            <a:avLst/>
          </a:prstGeom>
          <a:noFill/>
        </p:spPr>
        <p:txBody>
          <a:bodyPr wrap="square" lIns="108000" tIns="54000" rIns="0" bIns="0" rtlCol="0" anchor="ctr" anchorCtr="0">
            <a:no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２．支給制限に関する所得の算定が変わります</a:t>
            </a:r>
            <a:endParaRPr kumimoji="1" lang="en-US" altLang="ja-JP"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角丸四角形 28"/>
          <p:cNvSpPr/>
          <p:nvPr/>
        </p:nvSpPr>
        <p:spPr>
          <a:xfrm>
            <a:off x="166605" y="2970168"/>
            <a:ext cx="6822105" cy="2835866"/>
          </a:xfrm>
          <a:prstGeom prst="roundRect">
            <a:avLst>
              <a:gd name="adj" fmla="val 3188"/>
            </a:avLst>
          </a:prstGeom>
          <a:noFill/>
          <a:ln w="25400" cap="rnd">
            <a:solidFill>
              <a:srgbClr val="33CC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0" name="角丸四角形 29"/>
          <p:cNvSpPr/>
          <p:nvPr/>
        </p:nvSpPr>
        <p:spPr>
          <a:xfrm>
            <a:off x="166604" y="6102623"/>
            <a:ext cx="6822105" cy="1674880"/>
          </a:xfrm>
          <a:prstGeom prst="roundRect">
            <a:avLst>
              <a:gd name="adj" fmla="val 3188"/>
            </a:avLst>
          </a:prstGeom>
          <a:noFill/>
          <a:ln w="25400" cap="rnd">
            <a:solidFill>
              <a:srgbClr val="33CC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2" name="角丸四角形 31"/>
          <p:cNvSpPr/>
          <p:nvPr/>
        </p:nvSpPr>
        <p:spPr>
          <a:xfrm>
            <a:off x="163914" y="8074092"/>
            <a:ext cx="6822105" cy="1674880"/>
          </a:xfrm>
          <a:prstGeom prst="roundRect">
            <a:avLst>
              <a:gd name="adj" fmla="val 3188"/>
            </a:avLst>
          </a:prstGeom>
          <a:noFill/>
          <a:ln w="25400" cap="rnd">
            <a:solidFill>
              <a:srgbClr val="33CC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031188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203CFD8C950C8C408A5F2BA690A7B904" ma:contentTypeVersion="11" ma:contentTypeDescription="" ma:contentTypeScope="" ma:versionID="0a81e5e294a98a0c29b6227a58d6a4d7">
  <xsd:schema xmlns:xsd="http://www.w3.org/2001/XMLSchema" xmlns:p="http://schemas.microsoft.com/office/2006/metadata/properties" xmlns:ns2="8B97BE19-CDDD-400E-817A-CFDD13F7EC12" xmlns:ns3="96644011-fdb5-4a67-a809-8d06bf36c1e2" targetNamespace="http://schemas.microsoft.com/office/2006/metadata/properties" ma:root="true" ma:fieldsID="f88e75879075e565e15826244df90c3c" ns2:_="" ns3:_="">
    <xsd:import namespace="8B97BE19-CDDD-400E-817A-CFDD13F7EC12"/>
    <xsd:import namespace="96644011-fdb5-4a67-a809-8d06bf36c1e2"/>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96644011-fdb5-4a67-a809-8d06bf36c1e2"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CAAAA870-562D-470A-97F4-8107A804010E}">
  <ds:schemaRefs>
    <ds:schemaRef ds:uri="http://schemas.microsoft.com/sharepoint/v3/contenttype/forms"/>
  </ds:schemaRefs>
</ds:datastoreItem>
</file>

<file path=customXml/itemProps2.xml><?xml version="1.0" encoding="utf-8"?>
<ds:datastoreItem xmlns:ds="http://schemas.openxmlformats.org/officeDocument/2006/customXml" ds:itemID="{C2E0F558-D430-4C2E-ABC2-736BBDE3EE47}">
  <ds:schemaRefs>
    <ds:schemaRef ds:uri="8B97BE19-CDDD-400E-817A-CFDD13F7EC12"/>
    <ds:schemaRef ds:uri="http://www.w3.org/XML/1998/namespace"/>
    <ds:schemaRef ds:uri="http://schemas.microsoft.com/office/2006/documentManagement/types"/>
    <ds:schemaRef ds:uri="http://purl.org/dc/elements/1.1/"/>
    <ds:schemaRef ds:uri="http://purl.org/dc/dcmitype/"/>
    <ds:schemaRef ds:uri="http://schemas.microsoft.com/office/2006/metadata/properties"/>
    <ds:schemaRef ds:uri="96644011-fdb5-4a67-a809-8d06bf36c1e2"/>
    <ds:schemaRef ds:uri="http://purl.org/dc/terms/"/>
    <ds:schemaRef ds:uri="http://schemas.openxmlformats.org/package/2006/metadata/core-properties"/>
  </ds:schemaRefs>
</ds:datastoreItem>
</file>

<file path=customXml/itemProps3.xml><?xml version="1.0" encoding="utf-8"?>
<ds:datastoreItem xmlns:ds="http://schemas.openxmlformats.org/officeDocument/2006/customXml" ds:itemID="{4833A170-6833-487D-B9B3-4FE18FFEFC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96644011-fdb5-4a67-a809-8d06bf36c1e2"/>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0x0101002DA299AC048A4B8EA9C1D19079C1A32200203CFD8C950C8C408A5F2BA690A7B904</vt:lpwstr>
  </property>
</Properties>
</file>